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Lst>
  <p:notesMasterIdLst>
    <p:notesMasterId r:id="rId46"/>
  </p:notesMasterIdLst>
  <p:handoutMasterIdLst>
    <p:handoutMasterId r:id="rId47"/>
  </p:handoutMasterIdLst>
  <p:sldIdLst>
    <p:sldId id="364" r:id="rId4"/>
    <p:sldId id="464" r:id="rId5"/>
    <p:sldId id="369" r:id="rId6"/>
    <p:sldId id="481" r:id="rId7"/>
    <p:sldId id="540" r:id="rId8"/>
    <p:sldId id="541" r:id="rId9"/>
    <p:sldId id="485" r:id="rId10"/>
    <p:sldId id="530" r:id="rId11"/>
    <p:sldId id="538" r:id="rId12"/>
    <p:sldId id="537" r:id="rId13"/>
    <p:sldId id="536" r:id="rId14"/>
    <p:sldId id="539" r:id="rId15"/>
    <p:sldId id="490" r:id="rId16"/>
    <p:sldId id="491" r:id="rId17"/>
    <p:sldId id="492" r:id="rId18"/>
    <p:sldId id="522" r:id="rId19"/>
    <p:sldId id="531" r:id="rId20"/>
    <p:sldId id="495" r:id="rId21"/>
    <p:sldId id="496" r:id="rId22"/>
    <p:sldId id="497" r:id="rId23"/>
    <p:sldId id="498" r:id="rId24"/>
    <p:sldId id="523" r:id="rId25"/>
    <p:sldId id="532" r:id="rId26"/>
    <p:sldId id="502" r:id="rId27"/>
    <p:sldId id="524" r:id="rId28"/>
    <p:sldId id="504" r:id="rId29"/>
    <p:sldId id="542" r:id="rId30"/>
    <p:sldId id="506" r:id="rId31"/>
    <p:sldId id="507" r:id="rId32"/>
    <p:sldId id="508" r:id="rId33"/>
    <p:sldId id="509" r:id="rId34"/>
    <p:sldId id="510" r:id="rId35"/>
    <p:sldId id="511" r:id="rId36"/>
    <p:sldId id="512" r:id="rId37"/>
    <p:sldId id="513" r:id="rId38"/>
    <p:sldId id="514" r:id="rId39"/>
    <p:sldId id="515" r:id="rId40"/>
    <p:sldId id="516" r:id="rId41"/>
    <p:sldId id="533" r:id="rId42"/>
    <p:sldId id="534" r:id="rId43"/>
    <p:sldId id="520" r:id="rId44"/>
    <p:sldId id="521" r:id="rId45"/>
  </p:sldIdLst>
  <p:sldSz cx="6858000" cy="5143500"/>
  <p:notesSz cx="7010400" cy="9296400"/>
  <p:custDataLst>
    <p:tags r:id="rId4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646569"/>
    <a:srgbClr val="80469A"/>
    <a:srgbClr val="D9B11D"/>
    <a:srgbClr val="E8C956"/>
    <a:srgbClr val="002D73"/>
    <a:srgbClr val="898989"/>
    <a:srgbClr val="00ACDC"/>
    <a:srgbClr val="FFFFFF"/>
    <a:srgbClr val="D6E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44" autoAdjust="0"/>
    <p:restoredTop sz="94660"/>
  </p:normalViewPr>
  <p:slideViewPr>
    <p:cSldViewPr>
      <p:cViewPr varScale="1">
        <p:scale>
          <a:sx n="144" d="100"/>
          <a:sy n="144" d="100"/>
        </p:scale>
        <p:origin x="1560" y="120"/>
      </p:cViewPr>
      <p:guideLst>
        <p:guide orient="horz" pos="1620"/>
        <p:guide pos="216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391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5363"/>
            <a:ext cx="7010400" cy="462918"/>
          </a:xfrm>
          <a:prstGeom prst="rect">
            <a:avLst/>
          </a:prstGeom>
          <a:noFill/>
          <a:ln>
            <a:noFill/>
          </a:ln>
          <a:effectLst/>
        </p:spPr>
        <p:txBody>
          <a:bodyPr vert="horz" wrap="square" lIns="93455" tIns="46728" rIns="93455" bIns="46728" numCol="1" anchor="t" anchorCtr="0" compatLnSpc="1">
            <a:prstTxWarp prst="textNoShape">
              <a:avLst/>
            </a:prstTxWarp>
          </a:bodyPr>
          <a:lstStyle>
            <a:lvl1pPr algn="ctr" defTabSz="934876" eaLnBrk="1" hangingPunct="1">
              <a:defRPr sz="1000">
                <a:latin typeface="Verdana" pitchFamily="34" charset="0"/>
              </a:defRPr>
            </a:lvl1pPr>
          </a:lstStyle>
          <a:p>
            <a:pPr>
              <a:defRPr/>
            </a:pPr>
            <a:r>
              <a:rPr lang="en-US" dirty="0"/>
              <a:t>Online GPSII</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830312"/>
            <a:ext cx="701040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ctr" defTabSz="933542"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72666"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algn="r" defTabSz="934876" eaLnBrk="1" hangingPunct="1">
              <a:defRPr sz="1200">
                <a:latin typeface="Arial" pitchFamily="34" charset="0"/>
              </a:defRPr>
            </a:lvl1pPr>
          </a:lstStyle>
          <a:p>
            <a:pPr>
              <a:defRPr/>
            </a:pPr>
            <a:endParaRPr lang="en-US" dirty="0"/>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700406" y="4416742"/>
            <a:ext cx="5609588" cy="4182112"/>
          </a:xfrm>
          <a:prstGeom prst="rect">
            <a:avLst/>
          </a:prstGeom>
          <a:noFill/>
          <a:ln>
            <a:noFill/>
          </a:ln>
          <a:effectLst/>
        </p:spPr>
        <p:txBody>
          <a:bodyPr vert="horz" wrap="square" lIns="93455" tIns="46728" rIns="93455" bIns="467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72666"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r" defTabSz="933542" eaLnBrk="1" hangingPunct="1">
              <a:defRPr sz="1200"/>
            </a:lvl1pPr>
          </a:lstStyle>
          <a:p>
            <a:pPr>
              <a:defRPr/>
            </a:pPr>
            <a:fld id="{CEB12E2F-80C7-48A8-87C2-E80316250CE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42900" y="2581278"/>
            <a:ext cx="6172200" cy="486237"/>
          </a:xfrm>
          <a:prstGeom prst="rect">
            <a:avLst/>
          </a:prstGeom>
        </p:spPr>
        <p:txBody>
          <a:bodyPr anchor="b"/>
          <a:lstStyle>
            <a:lvl1pPr marL="0" indent="0">
              <a:buNone/>
              <a:defRPr sz="21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342900" y="1828803"/>
            <a:ext cx="6172200" cy="657225"/>
          </a:xfrm>
          <a:prstGeom prst="rect">
            <a:avLst/>
          </a:prstGeom>
        </p:spPr>
        <p:txBody>
          <a:bodyPr vert="horz" lIns="91440" tIns="45720" rIns="91440" bIns="45720" rtlCol="0" anchor="ctr">
            <a:noAutofit/>
          </a:bodyPr>
          <a:lstStyle>
            <a:lvl1pPr algn="l">
              <a:defRPr sz="3000" baseline="0"/>
            </a:lvl1pPr>
          </a:lstStyle>
          <a:p>
            <a:r>
              <a:rPr lang="en-US" dirty="0"/>
              <a:t>Master Title – Arial Bold</a:t>
            </a:r>
          </a:p>
        </p:txBody>
      </p:sp>
    </p:spTree>
    <p:custDataLst>
      <p:tags r:id="rId1"/>
    </p:custDataLst>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2900" y="1665976"/>
            <a:ext cx="3028950" cy="1600200"/>
          </a:xfrm>
          <a:prstGeom prst="rect">
            <a:avLst/>
          </a:prstGeom>
        </p:spPr>
        <p:txBody>
          <a:bodyPr vert="horz" lIns="91440" tIns="45720" rIns="91440" bIns="45720" rtlCol="0" anchor="ctr">
            <a:normAutofit/>
          </a:bodyPr>
          <a:lstStyle>
            <a:lvl1pPr algn="l">
              <a:defRPr sz="3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custDataLst>
      <p:tags r:id="rId1"/>
    </p:custDataLst>
    <p:extLst>
      <p:ext uri="{BB962C8B-B14F-4D97-AF65-F5344CB8AC3E}">
        <p14:creationId xmlns:p14="http://schemas.microsoft.com/office/powerpoint/2010/main" val="115624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custDataLst>
      <p:tags r:id="rId1"/>
    </p:custDataLst>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1">
            <a:extLst>
              <a:ext uri="{FF2B5EF4-FFF2-40B4-BE49-F238E27FC236}">
                <a16:creationId xmlns:a16="http://schemas.microsoft.com/office/drawing/2014/main" id="{6FE99E8A-A4D5-4232-BD1F-31EDCF068968}"/>
              </a:ext>
            </a:extLst>
          </p:cNvPr>
          <p:cNvSpPr txBox="1">
            <a:spLocks/>
          </p:cNvSpPr>
          <p:nvPr userDrawn="1"/>
        </p:nvSpPr>
        <p:spPr>
          <a:xfrm>
            <a:off x="-205740" y="4917485"/>
            <a:ext cx="123444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Online Version</a:t>
            </a:r>
          </a:p>
        </p:txBody>
      </p:sp>
    </p:spTree>
    <p:custDataLst>
      <p:tags r:id="rId1"/>
    </p:custDataLst>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custDataLst>
      <p:tags r:id="rId1"/>
    </p:custDataLst>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custDataLst>
      <p:tags r:id="rId1"/>
    </p:custDataLst>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custDataLst>
      <p:tags r:id="rId1"/>
    </p:custDataLst>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1" y="180032"/>
            <a:ext cx="4774424" cy="1097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342900" y="4767269"/>
            <a:ext cx="1600200" cy="274637"/>
          </a:xfrm>
          <a:prstGeom prst="rect">
            <a:avLst/>
          </a:prstGeom>
        </p:spPr>
        <p:txBody>
          <a:bodyPr vert="horz" lIns="91440" tIns="45720" rIns="91440" bIns="45720" rtlCol="0" anchor="ctr"/>
          <a:lstStyle>
            <a:lvl1pPr algn="l">
              <a:defRPr sz="675">
                <a:solidFill>
                  <a:schemeClr val="tx1">
                    <a:tint val="75000"/>
                  </a:schemeClr>
                </a:solidFill>
              </a:defRPr>
            </a:lvl1pPr>
          </a:lstStyle>
          <a:p>
            <a:fld id="{9AE51E1D-7280-49D6-A2E2-CE63FE17EF16}" type="datetimeFigureOut">
              <a:rPr lang="en-US" smtClean="0"/>
              <a:t>7/30/2020</a:t>
            </a:fld>
            <a:endParaRPr lang="en-US" dirty="0"/>
          </a:p>
        </p:txBody>
      </p:sp>
      <p:sp>
        <p:nvSpPr>
          <p:cNvPr id="5" name="Footer Placeholder 4"/>
          <p:cNvSpPr>
            <a:spLocks noGrp="1"/>
          </p:cNvSpPr>
          <p:nvPr>
            <p:ph type="ftr" sz="quarter" idx="3"/>
          </p:nvPr>
        </p:nvSpPr>
        <p:spPr>
          <a:xfrm>
            <a:off x="2343150" y="4767269"/>
            <a:ext cx="2171700" cy="274637"/>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dirty="0"/>
              <a:t>GPSII/MAPP Leader’s Guide   September 2014</a:t>
            </a:r>
          </a:p>
        </p:txBody>
      </p:sp>
      <p:sp>
        <p:nvSpPr>
          <p:cNvPr id="6" name="Slide Number Placeholder 5"/>
          <p:cNvSpPr>
            <a:spLocks noGrp="1"/>
          </p:cNvSpPr>
          <p:nvPr>
            <p:ph type="sldNum" sz="quarter" idx="4"/>
          </p:nvPr>
        </p:nvSpPr>
        <p:spPr>
          <a:xfrm>
            <a:off x="4914900" y="4767269"/>
            <a:ext cx="1600200" cy="274637"/>
          </a:xfrm>
          <a:prstGeom prst="rect">
            <a:avLst/>
          </a:prstGeom>
        </p:spPr>
        <p:txBody>
          <a:bodyPr vert="horz" lIns="91440" tIns="45720" rIns="91440" bIns="45720" rtlCol="0" anchor="ctr"/>
          <a:lstStyle>
            <a:lvl1pPr algn="r">
              <a:defRPr sz="675">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p:nvSpPr>
        <p:spPr>
          <a:xfrm>
            <a:off x="0" y="3714750"/>
            <a:ext cx="6858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0" y="3714750"/>
            <a:ext cx="6858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1"/>
          <p:cNvSpPr txBox="1">
            <a:spLocks/>
          </p:cNvSpPr>
          <p:nvPr/>
        </p:nvSpPr>
        <p:spPr>
          <a:xfrm>
            <a:off x="342900" y="3943352"/>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788" smtClean="0">
                <a:solidFill>
                  <a:schemeClr val="bg1"/>
                </a:solidFill>
              </a:rPr>
              <a:pPr/>
              <a:t>July 30, 2020</a:t>
            </a:fld>
            <a:endParaRPr lang="en-US" sz="788" dirty="0">
              <a:solidFill>
                <a:schemeClr val="bg1"/>
              </a:solidFill>
            </a:endParaRPr>
          </a:p>
          <a:p>
            <a:r>
              <a:rPr lang="en-US" sz="788" dirty="0">
                <a:solidFill>
                  <a:schemeClr val="bg1"/>
                </a:solidFill>
              </a:rPr>
              <a:t>Online Version</a:t>
            </a:r>
          </a:p>
        </p:txBody>
      </p:sp>
    </p:spTree>
    <p:custDataLst>
      <p:tags r:id="rId3"/>
    </p:custDataLst>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514313" rtl="0" eaLnBrk="1" latinLnBrk="0" hangingPunct="1">
        <a:spcBef>
          <a:spcPct val="0"/>
        </a:spcBef>
        <a:buNone/>
        <a:defRPr sz="2250" b="1" kern="1200">
          <a:solidFill>
            <a:srgbClr val="002D73"/>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40005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0" y="1540456"/>
            <a:ext cx="40005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solidFill>
                  <a:srgbClr val="002D73"/>
                </a:solidFill>
              </a:rPr>
              <a:pPr/>
              <a:t>July 30, 2020</a:t>
            </a:fld>
            <a:endParaRPr lang="en-US" sz="900" dirty="0">
              <a:solidFill>
                <a:srgbClr val="002D73"/>
              </a:solidFill>
            </a:endParaRPr>
          </a:p>
        </p:txBody>
      </p:sp>
      <p:sp>
        <p:nvSpPr>
          <p:cNvPr id="13"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srgbClr val="002D73"/>
                </a:solidFill>
              </a:rPr>
              <a:pPr/>
              <a:t>‹#›</a:t>
            </a:fld>
            <a:endParaRPr lang="en-US" sz="900" dirty="0">
              <a:solidFill>
                <a:srgbClr val="002D73"/>
              </a:solidFill>
            </a:endParaRPr>
          </a:p>
        </p:txBody>
      </p:sp>
      <p:sp>
        <p:nvSpPr>
          <p:cNvPr id="8" name="Date Placeholder 1">
            <a:extLst>
              <a:ext uri="{FF2B5EF4-FFF2-40B4-BE49-F238E27FC236}">
                <a16:creationId xmlns:a16="http://schemas.microsoft.com/office/drawing/2014/main" id="{C76FB236-8861-4D10-B3D7-D9F4C60B7D74}"/>
              </a:ext>
            </a:extLst>
          </p:cNvPr>
          <p:cNvSpPr txBox="1">
            <a:spLocks/>
          </p:cNvSpPr>
          <p:nvPr userDrawn="1"/>
        </p:nvSpPr>
        <p:spPr>
          <a:xfrm>
            <a:off x="5290524" y="4869656"/>
            <a:ext cx="1280160" cy="27432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GPSII/MAPP Online</a:t>
            </a:r>
          </a:p>
        </p:txBody>
      </p:sp>
    </p:spTree>
    <p:custDataLst>
      <p:tags r:id="rId3"/>
    </p:custDataLst>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514313" rtl="0" eaLnBrk="1" latinLnBrk="0" hangingPunct="1">
        <a:spcBef>
          <a:spcPct val="0"/>
        </a:spcBef>
        <a:buNone/>
        <a:defRPr sz="2475" kern="1200">
          <a:solidFill>
            <a:schemeClr val="tx1"/>
          </a:solidFill>
          <a:latin typeface="+mj-lt"/>
          <a:ea typeface="+mj-ea"/>
          <a:cs typeface="+mj-cs"/>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July 30,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2" descr="Logo for the Office of Children and Family Services" title="OCFS Logo">
            <a:extLst>
              <a:ext uri="{FF2B5EF4-FFF2-40B4-BE49-F238E27FC236}">
                <a16:creationId xmlns:a16="http://schemas.microsoft.com/office/drawing/2014/main" id="{59947689-48A8-45B5-806C-CAA357F5C55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ate Placeholder 1">
            <a:extLst>
              <a:ext uri="{FF2B5EF4-FFF2-40B4-BE49-F238E27FC236}">
                <a16:creationId xmlns:a16="http://schemas.microsoft.com/office/drawing/2014/main" id="{F5C422C7-8514-4CE6-80C8-93A8AE6A4463}"/>
              </a:ext>
            </a:extLst>
          </p:cNvPr>
          <p:cNvSpPr txBox="1">
            <a:spLocks/>
          </p:cNvSpPr>
          <p:nvPr userDrawn="1"/>
        </p:nvSpPr>
        <p:spPr>
          <a:xfrm>
            <a:off x="198120" y="4568190"/>
            <a:ext cx="640080" cy="36576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dirty="0">
                <a:solidFill>
                  <a:srgbClr val="002D73"/>
                </a:solidFill>
              </a:rPr>
              <a:t>Online</a:t>
            </a:r>
          </a:p>
          <a:p>
            <a:pPr algn="ctr"/>
            <a:r>
              <a:rPr lang="en-US" sz="1050" dirty="0">
                <a:solidFill>
                  <a:srgbClr val="002D73"/>
                </a:solidFill>
              </a:rPr>
              <a:t>GPSII</a:t>
            </a:r>
          </a:p>
        </p:txBody>
      </p:sp>
    </p:spTree>
    <p:custDataLst>
      <p:tags r:id="rId12"/>
    </p:custDataLst>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E06159-F352-46C1-87B2-2F1EBE0F3F3E}"/>
              </a:ext>
            </a:extLst>
          </p:cNvPr>
          <p:cNvSpPr>
            <a:spLocks noGrp="1"/>
          </p:cNvSpPr>
          <p:nvPr>
            <p:ph type="body" idx="1"/>
          </p:nvPr>
        </p:nvSpPr>
        <p:spPr/>
        <p:txBody>
          <a:bodyPr/>
          <a:lstStyle/>
          <a:p>
            <a:r>
              <a:rPr lang="en-US" dirty="0"/>
              <a:t>Meetings 1 – 10 </a:t>
            </a:r>
          </a:p>
        </p:txBody>
      </p:sp>
      <p:sp>
        <p:nvSpPr>
          <p:cNvPr id="2" name="Title 1">
            <a:extLst>
              <a:ext uri="{FF2B5EF4-FFF2-40B4-BE49-F238E27FC236}">
                <a16:creationId xmlns:a16="http://schemas.microsoft.com/office/drawing/2014/main" id="{5BC27FE8-5D35-4991-A0A3-5BFD45457B09}"/>
              </a:ext>
            </a:extLst>
          </p:cNvPr>
          <p:cNvSpPr>
            <a:spLocks noGrp="1"/>
          </p:cNvSpPr>
          <p:nvPr>
            <p:ph type="title"/>
          </p:nvPr>
        </p:nvSpPr>
        <p:spPr>
          <a:prstGeom prst="rect">
            <a:avLst/>
          </a:prstGeom>
        </p:spPr>
        <p:txBody>
          <a:bodyPr/>
          <a:lstStyle/>
          <a:p>
            <a:r>
              <a:rPr lang="en-US" dirty="0"/>
              <a:t>Online GPS II/MAPP</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AC6B4F-7DAC-47B4-BD3F-E7C712CA9E57}"/>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0BCCD37B-D76C-4481-A1B6-4D938BF5A44D}"/>
              </a:ext>
            </a:extLst>
          </p:cNvPr>
          <p:cNvSpPr>
            <a:spLocks noGrp="1"/>
          </p:cNvSpPr>
          <p:nvPr>
            <p:ph type="body" idx="13"/>
          </p:nvPr>
        </p:nvSpPr>
        <p:spPr/>
        <p:txBody>
          <a:bodyPr/>
          <a:lstStyle/>
          <a:p>
            <a:pPr algn="ctr"/>
            <a:r>
              <a:rPr lang="en-US" dirty="0">
                <a:solidFill>
                  <a:srgbClr val="0070C0"/>
                </a:solidFill>
              </a:rPr>
              <a:t>Rules of the Road</a:t>
            </a:r>
            <a:endParaRPr lang="en-US" dirty="0"/>
          </a:p>
          <a:p>
            <a:endParaRPr lang="en-US" dirty="0"/>
          </a:p>
        </p:txBody>
      </p:sp>
    </p:spTree>
    <p:extLst>
      <p:ext uri="{BB962C8B-B14F-4D97-AF65-F5344CB8AC3E}">
        <p14:creationId xmlns:p14="http://schemas.microsoft.com/office/powerpoint/2010/main" val="315686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4B4776-EF13-40B4-9C61-97AA5A9BC375}"/>
              </a:ext>
            </a:extLst>
          </p:cNvPr>
          <p:cNvSpPr>
            <a:spLocks noGrp="1"/>
          </p:cNvSpPr>
          <p:nvPr>
            <p:ph type="body" idx="13"/>
          </p:nvPr>
        </p:nvSpPr>
        <p:spPr/>
        <p:txBody>
          <a:bodyPr/>
          <a:lstStyle/>
          <a:p>
            <a:pPr algn="ctr"/>
            <a:r>
              <a:rPr lang="en-US" dirty="0">
                <a:solidFill>
                  <a:srgbClr val="0070C0"/>
                </a:solidFill>
              </a:rPr>
              <a:t>Parking Lot </a:t>
            </a:r>
            <a:endParaRPr lang="en-US" dirty="0"/>
          </a:p>
          <a:p>
            <a:endParaRPr lang="en-US" dirty="0"/>
          </a:p>
        </p:txBody>
      </p:sp>
      <p:pic>
        <p:nvPicPr>
          <p:cNvPr id="4" name="Picture 3">
            <a:extLst>
              <a:ext uri="{FF2B5EF4-FFF2-40B4-BE49-F238E27FC236}">
                <a16:creationId xmlns:a16="http://schemas.microsoft.com/office/drawing/2014/main" id="{FA88FDF2-FBC5-432E-9B89-C59DE257B8AF}"/>
              </a:ext>
            </a:extLst>
          </p:cNvPr>
          <p:cNvPicPr>
            <a:picLocks noChangeAspect="1"/>
          </p:cNvPicPr>
          <p:nvPr/>
        </p:nvPicPr>
        <p:blipFill>
          <a:blip r:embed="rId2"/>
          <a:stretch>
            <a:fillRect/>
          </a:stretch>
        </p:blipFill>
        <p:spPr>
          <a:xfrm>
            <a:off x="780825" y="895350"/>
            <a:ext cx="5182049" cy="3664014"/>
          </a:xfrm>
          <a:prstGeom prst="rect">
            <a:avLst/>
          </a:prstGeom>
        </p:spPr>
      </p:pic>
    </p:spTree>
    <p:extLst>
      <p:ext uri="{BB962C8B-B14F-4D97-AF65-F5344CB8AC3E}">
        <p14:creationId xmlns:p14="http://schemas.microsoft.com/office/powerpoint/2010/main" val="426928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EED0FA-30AC-4B8A-A8AC-B524D03443B8}"/>
              </a:ext>
            </a:extLst>
          </p:cNvPr>
          <p:cNvSpPr>
            <a:spLocks noGrp="1"/>
          </p:cNvSpPr>
          <p:nvPr>
            <p:ph type="body" idx="1"/>
          </p:nvPr>
        </p:nvSpPr>
        <p:spPr/>
        <p:txBody>
          <a:bodyPr/>
          <a:lstStyle/>
          <a:p>
            <a:r>
              <a:rPr lang="en-US" sz="2000" dirty="0">
                <a:solidFill>
                  <a:schemeClr val="tx1"/>
                </a:solidFill>
              </a:rPr>
              <a:t>Group Preparation and Selection II</a:t>
            </a:r>
          </a:p>
          <a:p>
            <a:endParaRPr lang="en-US" sz="2000" dirty="0">
              <a:solidFill>
                <a:schemeClr val="tx1"/>
              </a:solidFill>
            </a:endParaRPr>
          </a:p>
          <a:p>
            <a:r>
              <a:rPr lang="en-US" sz="2000" dirty="0">
                <a:solidFill>
                  <a:schemeClr val="tx1"/>
                </a:solidFill>
              </a:rPr>
              <a:t>Model Approach to Partnerships in Parenting </a:t>
            </a:r>
          </a:p>
          <a:p>
            <a:endParaRPr lang="en-US" dirty="0"/>
          </a:p>
        </p:txBody>
      </p:sp>
      <p:sp>
        <p:nvSpPr>
          <p:cNvPr id="3" name="Text Placeholder 2">
            <a:extLst>
              <a:ext uri="{FF2B5EF4-FFF2-40B4-BE49-F238E27FC236}">
                <a16:creationId xmlns:a16="http://schemas.microsoft.com/office/drawing/2014/main" id="{EB71EA0F-E9E7-4975-BD7E-9AF62BC4CA13}"/>
              </a:ext>
            </a:extLst>
          </p:cNvPr>
          <p:cNvSpPr>
            <a:spLocks noGrp="1"/>
          </p:cNvSpPr>
          <p:nvPr>
            <p:ph type="body" idx="13"/>
          </p:nvPr>
        </p:nvSpPr>
        <p:spPr/>
        <p:txBody>
          <a:bodyPr/>
          <a:lstStyle/>
          <a:p>
            <a:r>
              <a:rPr lang="en-US" dirty="0">
                <a:solidFill>
                  <a:srgbClr val="0070C0"/>
                </a:solidFill>
              </a:rPr>
              <a:t>What is GPSII/MAPP? </a:t>
            </a:r>
            <a:endParaRPr lang="en-US" dirty="0"/>
          </a:p>
          <a:p>
            <a:endParaRPr lang="en-US" dirty="0"/>
          </a:p>
        </p:txBody>
      </p:sp>
    </p:spTree>
    <p:extLst>
      <p:ext uri="{BB962C8B-B14F-4D97-AF65-F5344CB8AC3E}">
        <p14:creationId xmlns:p14="http://schemas.microsoft.com/office/powerpoint/2010/main" val="370480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682C93-CF89-D443-A7CC-4F242278B9C1}"/>
              </a:ext>
            </a:extLst>
          </p:cNvPr>
          <p:cNvSpPr>
            <a:spLocks noGrp="1"/>
          </p:cNvSpPr>
          <p:nvPr>
            <p:ph type="body" idx="13"/>
          </p:nvPr>
        </p:nvSpPr>
        <p:spPr/>
        <p:txBody>
          <a:bodyPr/>
          <a:lstStyle/>
          <a:p>
            <a:r>
              <a:rPr lang="en-US" dirty="0"/>
              <a:t>Your leaders = Your tour guides</a:t>
            </a:r>
          </a:p>
        </p:txBody>
      </p:sp>
      <p:pic>
        <p:nvPicPr>
          <p:cNvPr id="4" name="Content Placeholder 3">
            <a:extLst>
              <a:ext uri="{FF2B5EF4-FFF2-40B4-BE49-F238E27FC236}">
                <a16:creationId xmlns:a16="http://schemas.microsoft.com/office/drawing/2014/main" id="{7F013B89-ED53-5646-B9D9-265DFA73548C}"/>
              </a:ext>
            </a:extLst>
          </p:cNvPr>
          <p:cNvPicPr>
            <a:picLocks noGrp="1" noChangeAspect="1"/>
          </p:cNvPicPr>
          <p:nvPr>
            <p:ph idx="1"/>
          </p:nvPr>
        </p:nvPicPr>
        <p:blipFill>
          <a:blip r:embed="rId2"/>
          <a:stretch>
            <a:fillRect/>
          </a:stretch>
        </p:blipFill>
        <p:spPr>
          <a:xfrm>
            <a:off x="291193" y="971550"/>
            <a:ext cx="6330950" cy="3556000"/>
          </a:xfrm>
          <a:prstGeom prst="rect">
            <a:avLst/>
          </a:prstGeom>
        </p:spPr>
      </p:pic>
    </p:spTree>
    <p:extLst>
      <p:ext uri="{BB962C8B-B14F-4D97-AF65-F5344CB8AC3E}">
        <p14:creationId xmlns:p14="http://schemas.microsoft.com/office/powerpoint/2010/main" val="283256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E539AA-B267-2845-866A-212C9FA24F48}"/>
              </a:ext>
            </a:extLst>
          </p:cNvPr>
          <p:cNvSpPr>
            <a:spLocks noGrp="1"/>
          </p:cNvSpPr>
          <p:nvPr>
            <p:ph type="body" idx="4294967295"/>
          </p:nvPr>
        </p:nvSpPr>
        <p:spPr>
          <a:xfrm>
            <a:off x="457200" y="742951"/>
            <a:ext cx="6057900" cy="3657600"/>
          </a:xfrm>
          <a:prstGeom prst="rect">
            <a:avLst/>
          </a:prstGeom>
        </p:spPr>
        <p:txBody>
          <a:bodyPr/>
          <a:lstStyle/>
          <a:p>
            <a:pPr>
              <a:defRPr/>
            </a:pPr>
            <a:endParaRPr lang="en-US" dirty="0"/>
          </a:p>
          <a:p>
            <a:pPr marL="0" indent="0">
              <a:buNone/>
              <a:defRPr/>
            </a:pPr>
            <a:endParaRPr lang="en-US" sz="2000" dirty="0"/>
          </a:p>
          <a:p>
            <a:pPr>
              <a:defRPr/>
            </a:pPr>
            <a:endParaRPr lang="en-US" sz="2000" b="1" dirty="0"/>
          </a:p>
          <a:p>
            <a:pPr marL="0" indent="0" algn="ctr">
              <a:buNone/>
              <a:defRPr/>
            </a:pPr>
            <a:r>
              <a:rPr lang="en-US" sz="3200" b="1" dirty="0"/>
              <a:t>What is a successful team </a:t>
            </a:r>
          </a:p>
          <a:p>
            <a:pPr marL="0" indent="0" algn="ctr">
              <a:buNone/>
              <a:defRPr/>
            </a:pPr>
            <a:r>
              <a:rPr lang="en-US" sz="3200" b="1" dirty="0"/>
              <a:t>you have been part of?</a:t>
            </a:r>
          </a:p>
          <a:p>
            <a:pPr>
              <a:defRPr/>
            </a:pPr>
            <a:endParaRPr lang="en-US" dirty="0"/>
          </a:p>
          <a:p>
            <a:endParaRPr lang="en-US" dirty="0"/>
          </a:p>
        </p:txBody>
      </p:sp>
    </p:spTree>
    <p:extLst>
      <p:ext uri="{BB962C8B-B14F-4D97-AF65-F5344CB8AC3E}">
        <p14:creationId xmlns:p14="http://schemas.microsoft.com/office/powerpoint/2010/main" val="59818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D41D4A-94F8-1B45-8820-754899D14E7D}"/>
              </a:ext>
            </a:extLst>
          </p:cNvPr>
          <p:cNvSpPr>
            <a:spLocks noGrp="1"/>
          </p:cNvSpPr>
          <p:nvPr>
            <p:ph type="body" idx="4294967295"/>
          </p:nvPr>
        </p:nvSpPr>
        <p:spPr>
          <a:xfrm>
            <a:off x="171450" y="895350"/>
            <a:ext cx="6515100" cy="3076575"/>
          </a:xfrm>
          <a:prstGeom prst="rect">
            <a:avLst/>
          </a:prstGeom>
        </p:spPr>
        <p:txBody>
          <a:bodyPr/>
          <a:lstStyle/>
          <a:p>
            <a:pPr marL="0" indent="0" algn="ctr">
              <a:buNone/>
            </a:pPr>
            <a:endParaRPr lang="en-US" sz="2800" dirty="0"/>
          </a:p>
          <a:p>
            <a:pPr marL="0" indent="0" algn="ctr">
              <a:buNone/>
            </a:pPr>
            <a:endParaRPr lang="en-US" sz="2800" dirty="0"/>
          </a:p>
          <a:p>
            <a:pPr marL="0" indent="0" algn="ctr">
              <a:buNone/>
            </a:pPr>
            <a:r>
              <a:rPr lang="en-US" sz="3200" b="1" dirty="0"/>
              <a:t>What is one quality that made </a:t>
            </a:r>
          </a:p>
          <a:p>
            <a:pPr marL="0" indent="0" algn="ctr">
              <a:buNone/>
            </a:pPr>
            <a:r>
              <a:rPr lang="en-US" sz="3200" b="1" dirty="0"/>
              <a:t>your team successful?</a:t>
            </a:r>
          </a:p>
          <a:p>
            <a:endParaRPr lang="en-US" dirty="0"/>
          </a:p>
        </p:txBody>
      </p:sp>
    </p:spTree>
    <p:extLst>
      <p:ext uri="{BB962C8B-B14F-4D97-AF65-F5344CB8AC3E}">
        <p14:creationId xmlns:p14="http://schemas.microsoft.com/office/powerpoint/2010/main" val="1556260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7C4999-FD78-B649-856E-DEC85683CB20}"/>
              </a:ext>
            </a:extLst>
          </p:cNvPr>
          <p:cNvSpPr>
            <a:spLocks noGrp="1"/>
          </p:cNvSpPr>
          <p:nvPr>
            <p:ph type="body" idx="13"/>
          </p:nvPr>
        </p:nvSpPr>
        <p:spPr/>
        <p:txBody>
          <a:bodyPr/>
          <a:lstStyle/>
          <a:p>
            <a:r>
              <a:rPr lang="en-US" sz="1800" dirty="0">
                <a:solidFill>
                  <a:srgbClr val="0070C0"/>
                </a:solidFill>
              </a:rPr>
              <a:t>Let’s look at: </a:t>
            </a:r>
            <a:br>
              <a:rPr lang="en-US" sz="1600" dirty="0">
                <a:solidFill>
                  <a:srgbClr val="0070C0"/>
                </a:solidFill>
              </a:rPr>
            </a:br>
            <a:r>
              <a:rPr lang="en-US" sz="1600" dirty="0"/>
              <a:t>Handout 2 “Partnership Building and Teamwork in Foster Care” </a:t>
            </a:r>
          </a:p>
        </p:txBody>
      </p:sp>
      <p:pic>
        <p:nvPicPr>
          <p:cNvPr id="4" name="Content Placeholder 4">
            <a:extLst>
              <a:ext uri="{FF2B5EF4-FFF2-40B4-BE49-F238E27FC236}">
                <a16:creationId xmlns:a16="http://schemas.microsoft.com/office/drawing/2014/main" id="{7CAFE676-EF48-DA4A-B8CE-EE6E8FFE9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448" y="1076328"/>
            <a:ext cx="2682151" cy="3933822"/>
          </a:xfrm>
          <a:prstGeom prst="rect">
            <a:avLst/>
          </a:prstGeom>
          <a:ln>
            <a:solidFill>
              <a:schemeClr val="tx1"/>
            </a:solidFill>
          </a:ln>
        </p:spPr>
      </p:pic>
    </p:spTree>
    <p:extLst>
      <p:ext uri="{BB962C8B-B14F-4D97-AF65-F5344CB8AC3E}">
        <p14:creationId xmlns:p14="http://schemas.microsoft.com/office/powerpoint/2010/main" val="2313462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6A718F-0FD8-4A9D-863D-500A04D84FC3}"/>
              </a:ext>
            </a:extLst>
          </p:cNvPr>
          <p:cNvSpPr>
            <a:spLocks noGrp="1"/>
          </p:cNvSpPr>
          <p:nvPr>
            <p:ph type="body" idx="13"/>
          </p:nvPr>
        </p:nvSpPr>
        <p:spPr/>
        <p:txBody>
          <a:bodyPr/>
          <a:lstStyle/>
          <a:p>
            <a:pPr algn="ctr"/>
            <a:r>
              <a:rPr lang="en-US" dirty="0">
                <a:solidFill>
                  <a:srgbClr val="0070C0"/>
                </a:solidFill>
              </a:rPr>
              <a:t>Who will volunteer? </a:t>
            </a:r>
            <a:endParaRPr lang="en-US" dirty="0"/>
          </a:p>
          <a:p>
            <a:endParaRPr lang="en-US" dirty="0"/>
          </a:p>
        </p:txBody>
      </p:sp>
      <p:sp>
        <p:nvSpPr>
          <p:cNvPr id="3" name="Rectangle 2">
            <a:extLst>
              <a:ext uri="{FF2B5EF4-FFF2-40B4-BE49-F238E27FC236}">
                <a16:creationId xmlns:a16="http://schemas.microsoft.com/office/drawing/2014/main" id="{B1438AFA-8321-4E4C-89A3-3AD6A4AE50D1}"/>
              </a:ext>
            </a:extLst>
          </p:cNvPr>
          <p:cNvSpPr/>
          <p:nvPr/>
        </p:nvSpPr>
        <p:spPr>
          <a:xfrm>
            <a:off x="533400" y="1232922"/>
            <a:ext cx="5715000" cy="2677656"/>
          </a:xfrm>
          <a:prstGeom prst="rect">
            <a:avLst/>
          </a:prstGeom>
        </p:spPr>
        <p:txBody>
          <a:bodyPr wrap="square">
            <a:spAutoFit/>
          </a:bodyPr>
          <a:lstStyle/>
          <a:p>
            <a:pPr marL="342900" indent="-342900">
              <a:buFont typeface="Arial" panose="020B0604020202020204" pitchFamily="34" charset="0"/>
              <a:buChar char="•"/>
            </a:pPr>
            <a:r>
              <a:rPr lang="en-US" sz="2400" dirty="0"/>
              <a:t>Have a teenager living in your home</a:t>
            </a:r>
          </a:p>
          <a:p>
            <a:endParaRPr lang="en-US" sz="2400" dirty="0"/>
          </a:p>
          <a:p>
            <a:pPr marL="342900" indent="-342900">
              <a:buFont typeface="Arial" panose="020B0604020202020204" pitchFamily="34" charset="0"/>
              <a:buChar char="•"/>
            </a:pPr>
            <a:r>
              <a:rPr lang="en-US" sz="2400" dirty="0"/>
              <a:t>Be able to briefly describe your teenager</a:t>
            </a:r>
          </a:p>
          <a:p>
            <a:endParaRPr lang="en-US" sz="2400" dirty="0"/>
          </a:p>
          <a:p>
            <a:pPr marL="342900" indent="-342900">
              <a:buFont typeface="Arial" panose="020B0604020202020204" pitchFamily="34" charset="0"/>
              <a:buChar char="•"/>
            </a:pPr>
            <a:r>
              <a:rPr lang="en-US" sz="2400" dirty="0"/>
              <a:t>Imagine the teenager needing foster care (with the group’s help)</a:t>
            </a:r>
          </a:p>
        </p:txBody>
      </p:sp>
    </p:spTree>
    <p:extLst>
      <p:ext uri="{BB962C8B-B14F-4D97-AF65-F5344CB8AC3E}">
        <p14:creationId xmlns:p14="http://schemas.microsoft.com/office/powerpoint/2010/main" val="106190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41F806-FDBC-1345-B5F9-61665C3F2182}"/>
              </a:ext>
            </a:extLst>
          </p:cNvPr>
          <p:cNvSpPr>
            <a:spLocks noGrp="1"/>
          </p:cNvSpPr>
          <p:nvPr>
            <p:ph type="body" idx="4294967295"/>
          </p:nvPr>
        </p:nvSpPr>
        <p:spPr>
          <a:xfrm>
            <a:off x="0" y="1323975"/>
            <a:ext cx="6515100" cy="3076575"/>
          </a:xfrm>
          <a:prstGeom prst="rect">
            <a:avLst/>
          </a:prstGeom>
        </p:spPr>
        <p:txBody>
          <a:bodyPr/>
          <a:lstStyle/>
          <a:p>
            <a:pPr marL="0" indent="0" algn="ctr">
              <a:buNone/>
            </a:pPr>
            <a:r>
              <a:rPr lang="en-US" sz="2400" b="1" dirty="0"/>
              <a:t>How much time would </a:t>
            </a:r>
            <a:r>
              <a:rPr lang="en-US" sz="2400" b="0" dirty="0"/>
              <a:t>you want to spend with us before you were able to know all of us well enough to decide which one would make the best parent for your child?</a:t>
            </a:r>
          </a:p>
          <a:p>
            <a:pPr algn="ctr"/>
            <a:endParaRPr lang="en-US" dirty="0"/>
          </a:p>
        </p:txBody>
      </p:sp>
    </p:spTree>
    <p:extLst>
      <p:ext uri="{BB962C8B-B14F-4D97-AF65-F5344CB8AC3E}">
        <p14:creationId xmlns:p14="http://schemas.microsoft.com/office/powerpoint/2010/main" val="1298040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1344CD-15EB-784C-B431-1B4BC6257768}"/>
              </a:ext>
            </a:extLst>
          </p:cNvPr>
          <p:cNvSpPr>
            <a:spLocks noGrp="1"/>
          </p:cNvSpPr>
          <p:nvPr>
            <p:ph type="body" idx="4294967295"/>
          </p:nvPr>
        </p:nvSpPr>
        <p:spPr>
          <a:xfrm>
            <a:off x="0" y="1323975"/>
            <a:ext cx="6515100" cy="3076575"/>
          </a:xfrm>
          <a:prstGeom prst="rect">
            <a:avLst/>
          </a:prstGeom>
        </p:spPr>
        <p:txBody>
          <a:bodyPr/>
          <a:lstStyle/>
          <a:p>
            <a:pPr marL="0" indent="0" algn="ctr">
              <a:buNone/>
            </a:pPr>
            <a:r>
              <a:rPr lang="en-US" sz="2400" b="0" dirty="0"/>
              <a:t>What kinds of </a:t>
            </a:r>
            <a:r>
              <a:rPr lang="en-US" sz="2400" b="1" dirty="0"/>
              <a:t>information</a:t>
            </a:r>
            <a:r>
              <a:rPr lang="en-US" sz="2400" b="0" dirty="0"/>
              <a:t> would you want to have about each of us?</a:t>
            </a:r>
          </a:p>
          <a:p>
            <a:endParaRPr lang="en-US" dirty="0"/>
          </a:p>
        </p:txBody>
      </p:sp>
    </p:spTree>
    <p:extLst>
      <p:ext uri="{BB962C8B-B14F-4D97-AF65-F5344CB8AC3E}">
        <p14:creationId xmlns:p14="http://schemas.microsoft.com/office/powerpoint/2010/main" val="42112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342900" y="1892419"/>
            <a:ext cx="3371850" cy="1936631"/>
          </a:xfrm>
        </p:spPr>
        <p:txBody>
          <a:bodyPr>
            <a:normAutofit/>
          </a:bodyPr>
          <a:lstStyle/>
          <a:p>
            <a:r>
              <a:rPr lang="en-US" sz="2700" dirty="0"/>
              <a:t>Meeting 1</a:t>
            </a:r>
            <a:br>
              <a:rPr lang="en-US" sz="2700" dirty="0"/>
            </a:br>
            <a:br>
              <a:rPr lang="en-US" sz="2700" dirty="0"/>
            </a:br>
            <a:r>
              <a:rPr lang="en-US" sz="2100" dirty="0"/>
              <a:t>Welcome to GPS II/MAPP Program</a:t>
            </a:r>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57650" y="1852226"/>
            <a:ext cx="2743200" cy="202415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15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B14F23-A243-9641-8717-CADEFA6F9D61}"/>
              </a:ext>
            </a:extLst>
          </p:cNvPr>
          <p:cNvSpPr>
            <a:spLocks noGrp="1"/>
          </p:cNvSpPr>
          <p:nvPr>
            <p:ph type="body" idx="4294967295"/>
          </p:nvPr>
        </p:nvSpPr>
        <p:spPr>
          <a:xfrm>
            <a:off x="0" y="1323975"/>
            <a:ext cx="6515100" cy="3076575"/>
          </a:xfrm>
          <a:prstGeom prst="rect">
            <a:avLst/>
          </a:prstGeom>
        </p:spPr>
        <p:txBody>
          <a:bodyPr/>
          <a:lstStyle/>
          <a:p>
            <a:pPr marL="0" indent="0" algn="ctr">
              <a:buNone/>
            </a:pPr>
            <a:r>
              <a:rPr lang="en-US" sz="3200" b="0" dirty="0"/>
              <a:t>What </a:t>
            </a:r>
            <a:r>
              <a:rPr lang="en-US" sz="3200" b="1" dirty="0"/>
              <a:t>skills</a:t>
            </a:r>
            <a:r>
              <a:rPr lang="en-US" sz="3200" b="0" dirty="0"/>
              <a:t> would you want </a:t>
            </a:r>
          </a:p>
          <a:p>
            <a:pPr marL="0" indent="0" algn="ctr">
              <a:buNone/>
            </a:pPr>
            <a:r>
              <a:rPr lang="en-US" sz="3200" b="0" dirty="0"/>
              <a:t>us to have? </a:t>
            </a:r>
          </a:p>
          <a:p>
            <a:endParaRPr lang="en-US" dirty="0"/>
          </a:p>
        </p:txBody>
      </p:sp>
    </p:spTree>
    <p:extLst>
      <p:ext uri="{BB962C8B-B14F-4D97-AF65-F5344CB8AC3E}">
        <p14:creationId xmlns:p14="http://schemas.microsoft.com/office/powerpoint/2010/main" val="618373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C3D185-CFD8-C848-9687-C876A12D907E}"/>
              </a:ext>
            </a:extLst>
          </p:cNvPr>
          <p:cNvSpPr>
            <a:spLocks noGrp="1"/>
          </p:cNvSpPr>
          <p:nvPr>
            <p:ph type="body" idx="13"/>
          </p:nvPr>
        </p:nvSpPr>
        <p:spPr/>
        <p:txBody>
          <a:bodyPr/>
          <a:lstStyle/>
          <a:p>
            <a:pPr algn="ctr"/>
            <a:r>
              <a:rPr lang="en-US" dirty="0">
                <a:solidFill>
                  <a:srgbClr val="0070C0"/>
                </a:solidFill>
              </a:rPr>
              <a:t>Preparation and Selection</a:t>
            </a:r>
            <a:endParaRPr lang="en-US" dirty="0"/>
          </a:p>
          <a:p>
            <a:endParaRPr lang="en-US" dirty="0"/>
          </a:p>
        </p:txBody>
      </p:sp>
      <p:graphicFrame>
        <p:nvGraphicFramePr>
          <p:cNvPr id="8" name="Table 4">
            <a:extLst>
              <a:ext uri="{FF2B5EF4-FFF2-40B4-BE49-F238E27FC236}">
                <a16:creationId xmlns:a16="http://schemas.microsoft.com/office/drawing/2014/main" id="{EA64D457-D205-7A45-AFD4-76959E56B378}"/>
              </a:ext>
            </a:extLst>
          </p:cNvPr>
          <p:cNvGraphicFramePr>
            <a:graphicFrameLocks/>
          </p:cNvGraphicFramePr>
          <p:nvPr/>
        </p:nvGraphicFramePr>
        <p:xfrm>
          <a:off x="471488" y="1369219"/>
          <a:ext cx="5915026" cy="2606040"/>
        </p:xfrm>
        <a:graphic>
          <a:graphicData uri="http://schemas.openxmlformats.org/drawingml/2006/table">
            <a:tbl>
              <a:tblPr firstRow="1" bandRow="1">
                <a:tableStyleId>{5940675A-B579-460E-94D1-54222C63F5DA}</a:tableStyleId>
              </a:tblPr>
              <a:tblGrid>
                <a:gridCol w="2957513">
                  <a:extLst>
                    <a:ext uri="{9D8B030D-6E8A-4147-A177-3AD203B41FA5}">
                      <a16:colId xmlns:a16="http://schemas.microsoft.com/office/drawing/2014/main" val="3756410493"/>
                    </a:ext>
                  </a:extLst>
                </a:gridCol>
                <a:gridCol w="2957513">
                  <a:extLst>
                    <a:ext uri="{9D8B030D-6E8A-4147-A177-3AD203B41FA5}">
                      <a16:colId xmlns:a16="http://schemas.microsoft.com/office/drawing/2014/main" val="1581114825"/>
                    </a:ext>
                  </a:extLst>
                </a:gridCol>
              </a:tblGrid>
              <a:tr h="1303020">
                <a:tc>
                  <a:txBody>
                    <a:bodyPr/>
                    <a:lstStyle/>
                    <a:p>
                      <a:pPr algn="ctr"/>
                      <a:r>
                        <a:rPr lang="en-US" sz="2700" b="1" dirty="0"/>
                        <a:t>Preparation </a:t>
                      </a:r>
                    </a:p>
                    <a:p>
                      <a:pPr algn="ctr"/>
                      <a:r>
                        <a:rPr lang="en-US" sz="2700" b="1" dirty="0"/>
                        <a:t>for </a:t>
                      </a:r>
                    </a:p>
                    <a:p>
                      <a:pPr algn="ctr"/>
                      <a:r>
                        <a:rPr lang="en-US" sz="2700" b="1" dirty="0"/>
                        <a:t>the </a:t>
                      </a:r>
                      <a:r>
                        <a:rPr lang="en-US" sz="2700" b="1" u="sng" dirty="0"/>
                        <a:t>Role</a:t>
                      </a:r>
                    </a:p>
                  </a:txBody>
                  <a:tcPr marL="68580" marR="68580" marT="34290" marB="34290"/>
                </a:tc>
                <a:tc>
                  <a:txBody>
                    <a:bodyPr/>
                    <a:lstStyle/>
                    <a:p>
                      <a:pPr algn="ctr"/>
                      <a:r>
                        <a:rPr lang="en-US" sz="2700" b="1" dirty="0"/>
                        <a:t>Preparation </a:t>
                      </a:r>
                    </a:p>
                    <a:p>
                      <a:pPr algn="ctr"/>
                      <a:r>
                        <a:rPr lang="en-US" sz="2700" b="1" dirty="0"/>
                        <a:t>for </a:t>
                      </a:r>
                    </a:p>
                    <a:p>
                      <a:pPr algn="ctr"/>
                      <a:r>
                        <a:rPr lang="en-US" sz="2700" b="1" dirty="0"/>
                        <a:t>the </a:t>
                      </a:r>
                      <a:r>
                        <a:rPr lang="en-US" sz="2700" b="1" u="sng" dirty="0"/>
                        <a:t>Decision</a:t>
                      </a:r>
                    </a:p>
                  </a:txBody>
                  <a:tcPr marL="68580" marR="68580" marT="34290" marB="34290"/>
                </a:tc>
                <a:extLst>
                  <a:ext uri="{0D108BD9-81ED-4DB2-BD59-A6C34878D82A}">
                    <a16:rowId xmlns:a16="http://schemas.microsoft.com/office/drawing/2014/main" val="3289859433"/>
                  </a:ext>
                </a:extLst>
              </a:tr>
              <a:tr h="1303020">
                <a:tc>
                  <a:txBody>
                    <a:bodyPr/>
                    <a:lstStyle/>
                    <a:p>
                      <a:pPr algn="ctr"/>
                      <a:r>
                        <a:rPr lang="en-US" sz="2700" b="1" dirty="0"/>
                        <a:t>Selection </a:t>
                      </a:r>
                    </a:p>
                    <a:p>
                      <a:pPr algn="ctr"/>
                      <a:r>
                        <a:rPr lang="en-US" sz="2700" b="1" dirty="0"/>
                        <a:t>by </a:t>
                      </a:r>
                    </a:p>
                    <a:p>
                      <a:pPr algn="ctr"/>
                      <a:r>
                        <a:rPr lang="en-US" sz="2700" b="1" dirty="0"/>
                        <a:t>the </a:t>
                      </a:r>
                      <a:r>
                        <a:rPr lang="en-US" sz="2700" b="1" u="sng" dirty="0"/>
                        <a:t>Agency</a:t>
                      </a:r>
                    </a:p>
                  </a:txBody>
                  <a:tcPr marL="68580" marR="68580" marT="34290" marB="34290"/>
                </a:tc>
                <a:tc>
                  <a:txBody>
                    <a:bodyPr/>
                    <a:lstStyle/>
                    <a:p>
                      <a:pPr algn="ctr"/>
                      <a:r>
                        <a:rPr lang="en-US" sz="2700" b="1" dirty="0"/>
                        <a:t>Selection</a:t>
                      </a:r>
                    </a:p>
                    <a:p>
                      <a:pPr algn="ctr"/>
                      <a:r>
                        <a:rPr lang="en-US" sz="2700" b="1" dirty="0"/>
                        <a:t>by </a:t>
                      </a:r>
                    </a:p>
                    <a:p>
                      <a:pPr algn="ctr"/>
                      <a:r>
                        <a:rPr lang="en-US" sz="2700" b="1" dirty="0"/>
                        <a:t>the </a:t>
                      </a:r>
                      <a:r>
                        <a:rPr lang="en-US" sz="2700" b="1" u="sng" dirty="0"/>
                        <a:t>Family</a:t>
                      </a:r>
                    </a:p>
                  </a:txBody>
                  <a:tcPr marL="68580" marR="68580" marT="34290" marB="34290"/>
                </a:tc>
                <a:extLst>
                  <a:ext uri="{0D108BD9-81ED-4DB2-BD59-A6C34878D82A}">
                    <a16:rowId xmlns:a16="http://schemas.microsoft.com/office/drawing/2014/main" val="1902537773"/>
                  </a:ext>
                </a:extLst>
              </a:tr>
            </a:tbl>
          </a:graphicData>
        </a:graphic>
      </p:graphicFrame>
    </p:spTree>
    <p:extLst>
      <p:ext uri="{BB962C8B-B14F-4D97-AF65-F5344CB8AC3E}">
        <p14:creationId xmlns:p14="http://schemas.microsoft.com/office/powerpoint/2010/main" val="736278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6C6E29D-996D-5B48-B27B-FA0D87876AF6}"/>
              </a:ext>
            </a:extLst>
          </p:cNvPr>
          <p:cNvSpPr>
            <a:spLocks noGrp="1"/>
          </p:cNvSpPr>
          <p:nvPr>
            <p:ph type="body" idx="13"/>
          </p:nvPr>
        </p:nvSpPr>
        <p:spPr>
          <a:xfrm>
            <a:off x="114300" y="438153"/>
            <a:ext cx="6515100" cy="914397"/>
          </a:xfrm>
        </p:spPr>
        <p:txBody>
          <a:bodyPr/>
          <a:lstStyle/>
          <a:p>
            <a:r>
              <a:rPr lang="en-US" sz="1800" dirty="0">
                <a:solidFill>
                  <a:srgbClr val="0070C0"/>
                </a:solidFill>
              </a:rPr>
              <a:t>Let’s look at: </a:t>
            </a:r>
            <a:br>
              <a:rPr lang="en-US" sz="1800" dirty="0">
                <a:solidFill>
                  <a:srgbClr val="0070C0"/>
                </a:solidFill>
              </a:rPr>
            </a:br>
            <a:r>
              <a:rPr lang="en-US" sz="1600" dirty="0"/>
              <a:t>Handout 3 “Criteria for Mutual Selection: Twelve Skills for Successful Fostering and Adopting” </a:t>
            </a:r>
          </a:p>
        </p:txBody>
      </p:sp>
      <p:pic>
        <p:nvPicPr>
          <p:cNvPr id="6" name="Content Placeholder 4">
            <a:extLst>
              <a:ext uri="{FF2B5EF4-FFF2-40B4-BE49-F238E27FC236}">
                <a16:creationId xmlns:a16="http://schemas.microsoft.com/office/drawing/2014/main" id="{7B545A28-3ED7-A641-9FD3-2CB24D844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31" y="1352550"/>
            <a:ext cx="3028928" cy="3657600"/>
          </a:xfrm>
          <a:prstGeom prst="rect">
            <a:avLst/>
          </a:prstGeom>
          <a:ln>
            <a:solidFill>
              <a:schemeClr val="tx1"/>
            </a:solidFill>
          </a:ln>
        </p:spPr>
      </p:pic>
      <p:pic>
        <p:nvPicPr>
          <p:cNvPr id="7" name="Picture 6">
            <a:extLst>
              <a:ext uri="{FF2B5EF4-FFF2-40B4-BE49-F238E27FC236}">
                <a16:creationId xmlns:a16="http://schemas.microsoft.com/office/drawing/2014/main" id="{891CFBF0-8909-8549-80DB-88011ADE1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742" y="1352550"/>
            <a:ext cx="2904066" cy="3733800"/>
          </a:xfrm>
          <a:prstGeom prst="rect">
            <a:avLst/>
          </a:prstGeom>
          <a:ln>
            <a:solidFill>
              <a:schemeClr val="tx1"/>
            </a:solidFill>
          </a:ln>
        </p:spPr>
      </p:pic>
    </p:spTree>
    <p:extLst>
      <p:ext uri="{BB962C8B-B14F-4D97-AF65-F5344CB8AC3E}">
        <p14:creationId xmlns:p14="http://schemas.microsoft.com/office/powerpoint/2010/main" val="265142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164896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1BB548-FFCD-8547-A924-0F517E686B5A}"/>
              </a:ext>
            </a:extLst>
          </p:cNvPr>
          <p:cNvSpPr>
            <a:spLocks noGrp="1"/>
          </p:cNvSpPr>
          <p:nvPr>
            <p:ph type="body" idx="13"/>
          </p:nvPr>
        </p:nvSpPr>
        <p:spPr/>
        <p:txBody>
          <a:bodyPr/>
          <a:lstStyle/>
          <a:p>
            <a:pPr algn="ctr"/>
            <a:r>
              <a:rPr lang="en-US" sz="2000" dirty="0">
                <a:solidFill>
                  <a:srgbClr val="0070C0"/>
                </a:solidFill>
              </a:rPr>
              <a:t>Roadwork Reading: </a:t>
            </a:r>
          </a:p>
          <a:p>
            <a:pPr algn="ctr"/>
            <a:r>
              <a:rPr lang="en-US" sz="1600" dirty="0"/>
              <a:t>Read Handout 4, “Description of the GPSII/MAPP Program” </a:t>
            </a:r>
            <a:r>
              <a:rPr lang="en-US" sz="1600" i="1" dirty="0"/>
              <a:t>Meetings and Steps”</a:t>
            </a:r>
          </a:p>
          <a:p>
            <a:endParaRPr lang="en-US" dirty="0"/>
          </a:p>
        </p:txBody>
      </p:sp>
      <p:pic>
        <p:nvPicPr>
          <p:cNvPr id="6" name="Picture 5">
            <a:extLst>
              <a:ext uri="{FF2B5EF4-FFF2-40B4-BE49-F238E27FC236}">
                <a16:creationId xmlns:a16="http://schemas.microsoft.com/office/drawing/2014/main" id="{56DB2C20-A000-0C4A-85D5-453ECC313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121911"/>
            <a:ext cx="3105150" cy="4021589"/>
          </a:xfrm>
          <a:prstGeom prst="rect">
            <a:avLst/>
          </a:prstGeom>
          <a:ln>
            <a:solidFill>
              <a:schemeClr val="tx1"/>
            </a:solidFill>
          </a:ln>
        </p:spPr>
      </p:pic>
    </p:spTree>
    <p:extLst>
      <p:ext uri="{BB962C8B-B14F-4D97-AF65-F5344CB8AC3E}">
        <p14:creationId xmlns:p14="http://schemas.microsoft.com/office/powerpoint/2010/main" val="2829895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4007A-A27D-ED48-A274-A100322E8C86}"/>
              </a:ext>
            </a:extLst>
          </p:cNvPr>
          <p:cNvSpPr>
            <a:spLocks noGrp="1"/>
          </p:cNvSpPr>
          <p:nvPr>
            <p:ph type="body" idx="13"/>
          </p:nvPr>
        </p:nvSpPr>
        <p:spPr>
          <a:xfrm>
            <a:off x="114300" y="438153"/>
            <a:ext cx="6515100" cy="533397"/>
          </a:xfrm>
        </p:spPr>
        <p:txBody>
          <a:bodyPr/>
          <a:lstStyle/>
          <a:p>
            <a:pPr algn="ctr"/>
            <a:r>
              <a:rPr lang="en-US" sz="2000" dirty="0">
                <a:solidFill>
                  <a:srgbClr val="0070C0"/>
                </a:solidFill>
              </a:rPr>
              <a:t>Let’s look at: </a:t>
            </a:r>
            <a:r>
              <a:rPr lang="en-US" sz="2000" dirty="0"/>
              <a:t>Handout 5</a:t>
            </a:r>
          </a:p>
        </p:txBody>
      </p:sp>
      <p:pic>
        <p:nvPicPr>
          <p:cNvPr id="5" name="Picture 4">
            <a:extLst>
              <a:ext uri="{FF2B5EF4-FFF2-40B4-BE49-F238E27FC236}">
                <a16:creationId xmlns:a16="http://schemas.microsoft.com/office/drawing/2014/main" id="{4BA8E022-417D-4B4E-914A-36E26F95C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06" y="819150"/>
            <a:ext cx="6310387" cy="3636183"/>
          </a:xfrm>
          <a:prstGeom prst="rect">
            <a:avLst/>
          </a:prstGeom>
        </p:spPr>
      </p:pic>
    </p:spTree>
    <p:extLst>
      <p:ext uri="{BB962C8B-B14F-4D97-AF65-F5344CB8AC3E}">
        <p14:creationId xmlns:p14="http://schemas.microsoft.com/office/powerpoint/2010/main" val="2492174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4A2F04-D00D-D146-8B4B-62AD7E77906E}"/>
              </a:ext>
            </a:extLst>
          </p:cNvPr>
          <p:cNvSpPr txBox="1"/>
          <p:nvPr/>
        </p:nvSpPr>
        <p:spPr>
          <a:xfrm>
            <a:off x="685801" y="1276350"/>
            <a:ext cx="5486400" cy="2369880"/>
          </a:xfrm>
          <a:prstGeom prst="rect">
            <a:avLst/>
          </a:prstGeom>
          <a:noFill/>
        </p:spPr>
        <p:txBody>
          <a:bodyPr wrap="square" rtlCol="0">
            <a:spAutoFit/>
          </a:bodyPr>
          <a:lstStyle/>
          <a:p>
            <a:pPr marL="0" indent="0" algn="ctr">
              <a:buNone/>
            </a:pPr>
            <a:r>
              <a:rPr lang="en-US" sz="3600" dirty="0"/>
              <a:t>Strengths/Needs </a:t>
            </a:r>
          </a:p>
          <a:p>
            <a:pPr marL="0" indent="0" algn="ctr">
              <a:buNone/>
            </a:pPr>
            <a:endParaRPr lang="en-US" dirty="0"/>
          </a:p>
          <a:p>
            <a:pPr marL="0" indent="0" algn="ctr">
              <a:buNone/>
            </a:pPr>
            <a:r>
              <a:rPr lang="en-US" sz="3600" u="sng" dirty="0"/>
              <a:t>Vs</a:t>
            </a:r>
            <a:r>
              <a:rPr lang="en-US" sz="3600" dirty="0"/>
              <a:t>.</a:t>
            </a:r>
          </a:p>
          <a:p>
            <a:pPr marL="0" indent="0" algn="ctr">
              <a:buNone/>
            </a:pPr>
            <a:endParaRPr lang="en-US" dirty="0"/>
          </a:p>
          <a:p>
            <a:pPr marL="0" indent="0" algn="ctr">
              <a:buNone/>
            </a:pPr>
            <a:r>
              <a:rPr lang="en-US" sz="3600" dirty="0"/>
              <a:t>Strengths/Weaknesses </a:t>
            </a:r>
            <a:endParaRPr lang="en-US" dirty="0"/>
          </a:p>
        </p:txBody>
      </p:sp>
    </p:spTree>
    <p:extLst>
      <p:ext uri="{BB962C8B-B14F-4D97-AF65-F5344CB8AC3E}">
        <p14:creationId xmlns:p14="http://schemas.microsoft.com/office/powerpoint/2010/main" val="2309323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8BA0A9-0CF1-3342-A87C-2C58B011C326}"/>
              </a:ext>
            </a:extLst>
          </p:cNvPr>
          <p:cNvSpPr>
            <a:spLocks noGrp="1"/>
          </p:cNvSpPr>
          <p:nvPr>
            <p:ph type="body" idx="4294967295"/>
          </p:nvPr>
        </p:nvSpPr>
        <p:spPr>
          <a:xfrm>
            <a:off x="0" y="438150"/>
            <a:ext cx="6515100" cy="685800"/>
          </a:xfrm>
          <a:prstGeom prst="rect">
            <a:avLst/>
          </a:prstGeom>
        </p:spPr>
        <p:txBody>
          <a:bodyPr/>
          <a:lstStyle/>
          <a:p>
            <a:pPr marL="0" indent="0">
              <a:buNone/>
            </a:pPr>
            <a:r>
              <a:rPr lang="en-US" sz="2000" dirty="0">
                <a:solidFill>
                  <a:srgbClr val="0070C0"/>
                </a:solidFill>
              </a:rPr>
              <a:t>Let’s look at : </a:t>
            </a:r>
            <a:r>
              <a:rPr lang="en-US" sz="2000" b="1" dirty="0">
                <a:solidFill>
                  <a:schemeClr val="tx2"/>
                </a:solidFill>
              </a:rPr>
              <a:t>Handout 6   </a:t>
            </a:r>
          </a:p>
        </p:txBody>
      </p:sp>
      <p:pic>
        <p:nvPicPr>
          <p:cNvPr id="4" name="Picture 3" descr="A screenshot of a cell phone&#10;&#10;Description automatically generated">
            <a:extLst>
              <a:ext uri="{FF2B5EF4-FFF2-40B4-BE49-F238E27FC236}">
                <a16:creationId xmlns:a16="http://schemas.microsoft.com/office/drawing/2014/main" id="{AC71644D-C413-47DC-90FF-F94E90C06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95350"/>
            <a:ext cx="6591300" cy="4055630"/>
          </a:xfrm>
          <a:prstGeom prst="rect">
            <a:avLst/>
          </a:prstGeom>
        </p:spPr>
      </p:pic>
    </p:spTree>
    <p:extLst>
      <p:ext uri="{BB962C8B-B14F-4D97-AF65-F5344CB8AC3E}">
        <p14:creationId xmlns:p14="http://schemas.microsoft.com/office/powerpoint/2010/main" val="3676017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E6EA033-5A35-0643-9374-76A9C939874B}"/>
              </a:ext>
            </a:extLst>
          </p:cNvPr>
          <p:cNvGraphicFramePr>
            <a:graphicFrameLocks noGrp="1"/>
          </p:cNvGraphicFramePr>
          <p:nvPr>
            <p:extLst>
              <p:ext uri="{D42A27DB-BD31-4B8C-83A1-F6EECF244321}">
                <p14:modId xmlns:p14="http://schemas.microsoft.com/office/powerpoint/2010/main" val="3435329395"/>
              </p:ext>
            </p:extLst>
          </p:nvPr>
        </p:nvGraphicFramePr>
        <p:xfrm>
          <a:off x="266700" y="438150"/>
          <a:ext cx="6324600" cy="4114799"/>
        </p:xfrm>
        <a:graphic>
          <a:graphicData uri="http://schemas.openxmlformats.org/drawingml/2006/table">
            <a:tbl>
              <a:tblPr firstRow="1" bandRow="1">
                <a:tableStyleId>{5C22544A-7EE6-4342-B048-85BDC9FD1C3A}</a:tableStyleId>
              </a:tblPr>
              <a:tblGrid>
                <a:gridCol w="2108200">
                  <a:extLst>
                    <a:ext uri="{9D8B030D-6E8A-4147-A177-3AD203B41FA5}">
                      <a16:colId xmlns:a16="http://schemas.microsoft.com/office/drawing/2014/main" val="3555584678"/>
                    </a:ext>
                  </a:extLst>
                </a:gridCol>
                <a:gridCol w="2108200">
                  <a:extLst>
                    <a:ext uri="{9D8B030D-6E8A-4147-A177-3AD203B41FA5}">
                      <a16:colId xmlns:a16="http://schemas.microsoft.com/office/drawing/2014/main" val="4089056505"/>
                    </a:ext>
                  </a:extLst>
                </a:gridCol>
                <a:gridCol w="2108200">
                  <a:extLst>
                    <a:ext uri="{9D8B030D-6E8A-4147-A177-3AD203B41FA5}">
                      <a16:colId xmlns:a16="http://schemas.microsoft.com/office/drawing/2014/main" val="2737019579"/>
                    </a:ext>
                  </a:extLst>
                </a:gridCol>
              </a:tblGrid>
              <a:tr h="664860">
                <a:tc>
                  <a:txBody>
                    <a:bodyPr/>
                    <a:lstStyle/>
                    <a:p>
                      <a:pPr algn="ctr"/>
                      <a:r>
                        <a:rPr lang="en-US" sz="1600" dirty="0">
                          <a:solidFill>
                            <a:schemeClr val="bg1"/>
                          </a:solidFill>
                        </a:rPr>
                        <a:t>Robert’s Weaknesses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600" dirty="0">
                          <a:solidFill>
                            <a:schemeClr val="bg1"/>
                          </a:solidFill>
                        </a:rPr>
                        <a:t>Robert’s</a:t>
                      </a:r>
                    </a:p>
                    <a:p>
                      <a:pPr algn="ctr"/>
                      <a:r>
                        <a:rPr lang="en-US" sz="1600" dirty="0">
                          <a:solidFill>
                            <a:schemeClr val="bg1"/>
                          </a:solidFill>
                        </a:rPr>
                        <a:t>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600" dirty="0">
                          <a:solidFill>
                            <a:schemeClr val="bg1"/>
                          </a:solidFill>
                        </a:rPr>
                        <a:t>Robert’s </a:t>
                      </a:r>
                    </a:p>
                    <a:p>
                      <a:pPr algn="ctr"/>
                      <a:r>
                        <a:rPr lang="en-US" sz="1600" dirty="0">
                          <a:solidFill>
                            <a:schemeClr val="bg1"/>
                          </a:solidFill>
                        </a:rPr>
                        <a:t>Strengths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692271163"/>
                  </a:ext>
                </a:extLst>
              </a:tr>
              <a:tr h="3449939">
                <a:tc>
                  <a:txBody>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5500225"/>
                  </a:ext>
                </a:extLst>
              </a:tr>
            </a:tbl>
          </a:graphicData>
        </a:graphic>
      </p:graphicFrame>
    </p:spTree>
    <p:extLst>
      <p:ext uri="{BB962C8B-B14F-4D97-AF65-F5344CB8AC3E}">
        <p14:creationId xmlns:p14="http://schemas.microsoft.com/office/powerpoint/2010/main" val="189322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766DE2-4AB2-494C-8D64-A38168A25C65}"/>
              </a:ext>
            </a:extLst>
          </p:cNvPr>
          <p:cNvSpPr/>
          <p:nvPr/>
        </p:nvSpPr>
        <p:spPr>
          <a:xfrm>
            <a:off x="762000" y="971550"/>
            <a:ext cx="5410200" cy="2862322"/>
          </a:xfrm>
          <a:prstGeom prst="rect">
            <a:avLst/>
          </a:prstGeom>
        </p:spPr>
        <p:txBody>
          <a:bodyPr wrap="square">
            <a:spAutoFit/>
          </a:bodyPr>
          <a:lstStyle/>
          <a:p>
            <a:pPr marL="0" indent="0" algn="ctr">
              <a:buNone/>
            </a:pPr>
            <a:r>
              <a:rPr lang="en-US" sz="3600" dirty="0"/>
              <a:t>Strengths/Needs </a:t>
            </a:r>
          </a:p>
          <a:p>
            <a:pPr marL="0" indent="0" algn="ctr">
              <a:buNone/>
            </a:pPr>
            <a:endParaRPr lang="en-US" sz="3600" dirty="0"/>
          </a:p>
          <a:p>
            <a:pPr marL="0" indent="0" algn="ctr">
              <a:buNone/>
            </a:pPr>
            <a:r>
              <a:rPr lang="en-US" sz="3600" u="sng" dirty="0"/>
              <a:t>Vs</a:t>
            </a:r>
            <a:r>
              <a:rPr lang="en-US" sz="3600" dirty="0"/>
              <a:t>.</a:t>
            </a:r>
          </a:p>
          <a:p>
            <a:pPr marL="0" indent="0" algn="ctr">
              <a:buNone/>
            </a:pPr>
            <a:endParaRPr lang="en-US" sz="3600" dirty="0"/>
          </a:p>
          <a:p>
            <a:pPr marL="0" indent="0" algn="ctr">
              <a:buNone/>
            </a:pPr>
            <a:r>
              <a:rPr lang="en-US" sz="3600" strike="sngStrike" dirty="0"/>
              <a:t>Strengths/Weaknesses</a:t>
            </a:r>
            <a:endParaRPr lang="en-US" sz="2800" dirty="0"/>
          </a:p>
        </p:txBody>
      </p:sp>
    </p:spTree>
    <p:extLst>
      <p:ext uri="{BB962C8B-B14F-4D97-AF65-F5344CB8AC3E}">
        <p14:creationId xmlns:p14="http://schemas.microsoft.com/office/powerpoint/2010/main" val="323346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9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9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9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9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BBE674B-7A93-8644-AAEC-B67D8A87BD44}"/>
              </a:ext>
            </a:extLst>
          </p:cNvPr>
          <p:cNvSpPr>
            <a:spLocks noGrp="1"/>
          </p:cNvSpPr>
          <p:nvPr>
            <p:ph type="body" idx="1"/>
          </p:nvPr>
        </p:nvSpPr>
        <p:spPr/>
        <p:txBody>
          <a:bodyPr/>
          <a:lstStyle/>
          <a:p>
            <a:pPr marL="285750" indent="-285750">
              <a:lnSpc>
                <a:spcPct val="100000"/>
              </a:lnSpc>
              <a:spcAft>
                <a:spcPts val="1800"/>
              </a:spcAft>
              <a:buFont typeface="Arial" panose="020B0604020202020204" pitchFamily="34" charset="0"/>
              <a:buChar char="•"/>
            </a:pPr>
            <a:r>
              <a:rPr lang="en-US" sz="2000" dirty="0">
                <a:solidFill>
                  <a:schemeClr val="tx1"/>
                </a:solidFill>
              </a:rPr>
              <a:t>Participation in meetings</a:t>
            </a:r>
          </a:p>
          <a:p>
            <a:pPr marL="285750" indent="-285750">
              <a:lnSpc>
                <a:spcPct val="100000"/>
              </a:lnSpc>
              <a:spcAft>
                <a:spcPts val="1800"/>
              </a:spcAft>
              <a:buFont typeface="Arial" panose="020B0604020202020204" pitchFamily="34" charset="0"/>
              <a:buChar char="•"/>
            </a:pPr>
            <a:r>
              <a:rPr lang="en-US" sz="2000" dirty="0">
                <a:solidFill>
                  <a:schemeClr val="tx1"/>
                </a:solidFill>
              </a:rPr>
              <a:t>Written materials</a:t>
            </a:r>
          </a:p>
          <a:p>
            <a:pPr marL="285750" indent="-285750">
              <a:lnSpc>
                <a:spcPct val="100000"/>
              </a:lnSpc>
              <a:spcAft>
                <a:spcPts val="1800"/>
              </a:spcAft>
              <a:buFont typeface="Arial" panose="020B0604020202020204" pitchFamily="34" charset="0"/>
              <a:buChar char="•"/>
            </a:pPr>
            <a:r>
              <a:rPr lang="en-US" sz="2000" dirty="0">
                <a:solidFill>
                  <a:schemeClr val="tx1"/>
                </a:solidFill>
              </a:rPr>
              <a:t>Family consultations</a:t>
            </a:r>
          </a:p>
          <a:p>
            <a:pPr marL="285750" indent="-285750">
              <a:lnSpc>
                <a:spcPct val="100000"/>
              </a:lnSpc>
              <a:spcAft>
                <a:spcPts val="1800"/>
              </a:spcAft>
              <a:buFont typeface="Arial" panose="020B0604020202020204" pitchFamily="34" charset="0"/>
              <a:buChar char="•"/>
            </a:pPr>
            <a:r>
              <a:rPr lang="en-US" sz="2000" dirty="0">
                <a:solidFill>
                  <a:schemeClr val="tx1"/>
                </a:solidFill>
              </a:rPr>
              <a:t>References</a:t>
            </a:r>
          </a:p>
          <a:p>
            <a:endParaRPr lang="en-US" dirty="0"/>
          </a:p>
        </p:txBody>
      </p:sp>
      <p:sp>
        <p:nvSpPr>
          <p:cNvPr id="7" name="Text Placeholder 6">
            <a:extLst>
              <a:ext uri="{FF2B5EF4-FFF2-40B4-BE49-F238E27FC236}">
                <a16:creationId xmlns:a16="http://schemas.microsoft.com/office/drawing/2014/main" id="{7FDEEF93-1930-BD4E-AB51-624D1D828D0B}"/>
              </a:ext>
            </a:extLst>
          </p:cNvPr>
          <p:cNvSpPr>
            <a:spLocks noGrp="1"/>
          </p:cNvSpPr>
          <p:nvPr>
            <p:ph type="body" idx="13"/>
          </p:nvPr>
        </p:nvSpPr>
        <p:spPr>
          <a:xfrm>
            <a:off x="114300" y="438153"/>
            <a:ext cx="6515100" cy="838197"/>
          </a:xfrm>
        </p:spPr>
        <p:txBody>
          <a:bodyPr/>
          <a:lstStyle/>
          <a:p>
            <a:pPr algn="ctr"/>
            <a:r>
              <a:rPr lang="en-US" dirty="0">
                <a:solidFill>
                  <a:srgbClr val="0070C0"/>
                </a:solidFill>
              </a:rPr>
              <a:t>Ways Information is Shared in </a:t>
            </a:r>
            <a:br>
              <a:rPr lang="en-US" dirty="0">
                <a:solidFill>
                  <a:srgbClr val="0070C0"/>
                </a:solidFill>
              </a:rPr>
            </a:br>
            <a:r>
              <a:rPr lang="en-US" dirty="0">
                <a:solidFill>
                  <a:srgbClr val="0070C0"/>
                </a:solidFill>
              </a:rPr>
              <a:t>the GPSII/MAPP Program </a:t>
            </a:r>
            <a:endParaRPr lang="en-US" dirty="0"/>
          </a:p>
        </p:txBody>
      </p:sp>
    </p:spTree>
    <p:extLst>
      <p:ext uri="{BB962C8B-B14F-4D97-AF65-F5344CB8AC3E}">
        <p14:creationId xmlns:p14="http://schemas.microsoft.com/office/powerpoint/2010/main" val="3957831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D6A74-4C8E-3349-9311-FADCE8D3754B}"/>
              </a:ext>
            </a:extLst>
          </p:cNvPr>
          <p:cNvSpPr>
            <a:spLocks noGrp="1"/>
          </p:cNvSpPr>
          <p:nvPr>
            <p:ph type="body" idx="13"/>
          </p:nvPr>
        </p:nvSpPr>
        <p:spPr/>
        <p:txBody>
          <a:bodyPr/>
          <a:lstStyle/>
          <a:p>
            <a:pPr algn="ctr"/>
            <a:r>
              <a:rPr lang="en-US" sz="2000" dirty="0">
                <a:solidFill>
                  <a:srgbClr val="0070C0"/>
                </a:solidFill>
              </a:rPr>
              <a:t>Roadwork Reading: </a:t>
            </a:r>
            <a:br>
              <a:rPr lang="en-US" sz="2000" dirty="0">
                <a:solidFill>
                  <a:srgbClr val="0070C0"/>
                </a:solidFill>
              </a:rPr>
            </a:br>
            <a:r>
              <a:rPr lang="en-US" sz="1400" dirty="0"/>
              <a:t>Read </a:t>
            </a:r>
            <a:r>
              <a:rPr lang="en-US" sz="1400" u="sng" dirty="0"/>
              <a:t>but do not fill out</a:t>
            </a:r>
            <a:r>
              <a:rPr lang="en-US" sz="1400" dirty="0"/>
              <a:t> Handout 7, “Partnership Development Plan”</a:t>
            </a:r>
          </a:p>
        </p:txBody>
      </p:sp>
      <p:pic>
        <p:nvPicPr>
          <p:cNvPr id="5" name="Content Placeholder 4">
            <a:extLst>
              <a:ext uri="{FF2B5EF4-FFF2-40B4-BE49-F238E27FC236}">
                <a16:creationId xmlns:a16="http://schemas.microsoft.com/office/drawing/2014/main" id="{1CC4F1AE-EE8A-8F43-A75B-E17E53154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95" y="1076328"/>
            <a:ext cx="2955805" cy="3933822"/>
          </a:xfrm>
          <a:prstGeom prst="rect">
            <a:avLst/>
          </a:prstGeom>
          <a:ln>
            <a:solidFill>
              <a:schemeClr val="tx1"/>
            </a:solidFill>
          </a:ln>
        </p:spPr>
      </p:pic>
      <p:pic>
        <p:nvPicPr>
          <p:cNvPr id="7" name="Picture 6">
            <a:extLst>
              <a:ext uri="{FF2B5EF4-FFF2-40B4-BE49-F238E27FC236}">
                <a16:creationId xmlns:a16="http://schemas.microsoft.com/office/drawing/2014/main" id="{E0A68053-E676-F24F-8677-36383D0CF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076327"/>
            <a:ext cx="2819400" cy="3986801"/>
          </a:xfrm>
          <a:prstGeom prst="rect">
            <a:avLst/>
          </a:prstGeom>
          <a:ln>
            <a:solidFill>
              <a:schemeClr val="tx1"/>
            </a:solidFill>
          </a:ln>
        </p:spPr>
      </p:pic>
    </p:spTree>
    <p:extLst>
      <p:ext uri="{BB962C8B-B14F-4D97-AF65-F5344CB8AC3E}">
        <p14:creationId xmlns:p14="http://schemas.microsoft.com/office/powerpoint/2010/main" val="1956690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3F3202-494C-954C-BA9E-82A7EE4174CB}"/>
              </a:ext>
            </a:extLst>
          </p:cNvPr>
          <p:cNvSpPr>
            <a:spLocks noGrp="1"/>
          </p:cNvSpPr>
          <p:nvPr>
            <p:ph type="body" idx="13"/>
          </p:nvPr>
        </p:nvSpPr>
        <p:spPr>
          <a:xfrm>
            <a:off x="0" y="438153"/>
            <a:ext cx="6705600" cy="638175"/>
          </a:xfrm>
        </p:spPr>
        <p:txBody>
          <a:bodyPr/>
          <a:lstStyle/>
          <a:p>
            <a:pPr algn="ctr"/>
            <a:r>
              <a:rPr lang="en-US" sz="1600" dirty="0">
                <a:solidFill>
                  <a:srgbClr val="0070C0"/>
                </a:solidFill>
              </a:rPr>
              <a:t>Roadwork Reading: </a:t>
            </a:r>
            <a:br>
              <a:rPr lang="en-US" sz="1600" dirty="0">
                <a:solidFill>
                  <a:srgbClr val="0070C0"/>
                </a:solidFill>
              </a:rPr>
            </a:br>
            <a:r>
              <a:rPr lang="en-US" sz="1100" dirty="0"/>
              <a:t>Handout 8, “A Brief Summary of Child Welfare Laws Important to Foster and Adoptive Parents”</a:t>
            </a:r>
          </a:p>
        </p:txBody>
      </p:sp>
      <p:pic>
        <p:nvPicPr>
          <p:cNvPr id="5" name="Picture 4">
            <a:extLst>
              <a:ext uri="{FF2B5EF4-FFF2-40B4-BE49-F238E27FC236}">
                <a16:creationId xmlns:a16="http://schemas.microsoft.com/office/drawing/2014/main" id="{02194F86-B657-DE48-A4D7-15A2E837B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87" y="1076328"/>
            <a:ext cx="3144263" cy="3933822"/>
          </a:xfrm>
          <a:prstGeom prst="rect">
            <a:avLst/>
          </a:prstGeom>
          <a:ln>
            <a:solidFill>
              <a:schemeClr val="tx1"/>
            </a:solidFill>
          </a:ln>
        </p:spPr>
      </p:pic>
      <p:pic>
        <p:nvPicPr>
          <p:cNvPr id="6" name="Picture 5">
            <a:extLst>
              <a:ext uri="{FF2B5EF4-FFF2-40B4-BE49-F238E27FC236}">
                <a16:creationId xmlns:a16="http://schemas.microsoft.com/office/drawing/2014/main" id="{32ABC793-8D4B-CA4D-BAD7-B4A464681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076328"/>
            <a:ext cx="2889324" cy="3933822"/>
          </a:xfrm>
          <a:prstGeom prst="rect">
            <a:avLst/>
          </a:prstGeom>
          <a:ln>
            <a:solidFill>
              <a:schemeClr val="tx1"/>
            </a:solidFill>
          </a:ln>
        </p:spPr>
      </p:pic>
    </p:spTree>
    <p:extLst>
      <p:ext uri="{BB962C8B-B14F-4D97-AF65-F5344CB8AC3E}">
        <p14:creationId xmlns:p14="http://schemas.microsoft.com/office/powerpoint/2010/main" val="1860260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4257D1-EAEA-C14B-BB9A-27D84C198FF3}"/>
              </a:ext>
            </a:extLst>
          </p:cNvPr>
          <p:cNvSpPr>
            <a:spLocks noGrp="1"/>
          </p:cNvSpPr>
          <p:nvPr>
            <p:ph type="body" idx="13"/>
          </p:nvPr>
        </p:nvSpPr>
        <p:spPr>
          <a:xfrm>
            <a:off x="114300" y="438153"/>
            <a:ext cx="6515100" cy="685797"/>
          </a:xfrm>
        </p:spPr>
        <p:txBody>
          <a:bodyPr/>
          <a:lstStyle/>
          <a:p>
            <a:pPr algn="ctr"/>
            <a:r>
              <a:rPr lang="en-US" sz="2000" dirty="0">
                <a:solidFill>
                  <a:srgbClr val="0070C0"/>
                </a:solidFill>
              </a:rPr>
              <a:t>Roadwork Reading: </a:t>
            </a:r>
            <a:br>
              <a:rPr lang="en-US" sz="2000" dirty="0">
                <a:solidFill>
                  <a:srgbClr val="0070C0"/>
                </a:solidFill>
              </a:rPr>
            </a:br>
            <a:r>
              <a:rPr lang="en-US" sz="1400" dirty="0"/>
              <a:t>Handout 9, “Important Definitions for Foster and Adoptive Parents”</a:t>
            </a:r>
          </a:p>
        </p:txBody>
      </p:sp>
      <p:pic>
        <p:nvPicPr>
          <p:cNvPr id="5" name="Picture 4" descr="A screenshot of a cell phone&#10;&#10;Description automatically generated">
            <a:extLst>
              <a:ext uri="{FF2B5EF4-FFF2-40B4-BE49-F238E27FC236}">
                <a16:creationId xmlns:a16="http://schemas.microsoft.com/office/drawing/2014/main" id="{BB76A12A-376A-4E99-BCE8-765679216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23950"/>
            <a:ext cx="2872154" cy="3925724"/>
          </a:xfrm>
          <a:prstGeom prst="rect">
            <a:avLst/>
          </a:prstGeom>
          <a:ln>
            <a:solidFill>
              <a:schemeClr val="tx1"/>
            </a:solidFill>
          </a:ln>
        </p:spPr>
      </p:pic>
    </p:spTree>
    <p:extLst>
      <p:ext uri="{BB962C8B-B14F-4D97-AF65-F5344CB8AC3E}">
        <p14:creationId xmlns:p14="http://schemas.microsoft.com/office/powerpoint/2010/main" val="77980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6BD701-99B7-3A4C-AB9D-85F74364680D}"/>
              </a:ext>
            </a:extLst>
          </p:cNvPr>
          <p:cNvSpPr>
            <a:spLocks noGrp="1"/>
          </p:cNvSpPr>
          <p:nvPr>
            <p:ph type="body" idx="13"/>
          </p:nvPr>
        </p:nvSpPr>
        <p:spPr>
          <a:xfrm>
            <a:off x="114300" y="666750"/>
            <a:ext cx="6515100" cy="3581401"/>
          </a:xfrm>
        </p:spPr>
        <p:txBody>
          <a:bodyPr/>
          <a:lstStyle/>
          <a:p>
            <a:r>
              <a:rPr lang="en-US" sz="1800" dirty="0">
                <a:solidFill>
                  <a:srgbClr val="0070C0"/>
                </a:solidFill>
              </a:rPr>
              <a:t>Foster Care</a:t>
            </a:r>
          </a:p>
          <a:p>
            <a:r>
              <a:rPr lang="en-US" sz="1800" dirty="0"/>
              <a:t>Foster care of children means all activities and functions provided relative to the care of a child away from his or her home 24 hours per day in a foster family home or a duly certified or approved foster family boarding home </a:t>
            </a:r>
          </a:p>
          <a:p>
            <a:endParaRPr lang="en-US" sz="1600" dirty="0"/>
          </a:p>
          <a:p>
            <a:r>
              <a:rPr lang="en-US" sz="1800" dirty="0">
                <a:solidFill>
                  <a:srgbClr val="0070C0"/>
                </a:solidFill>
              </a:rPr>
              <a:t>Adoption </a:t>
            </a:r>
          </a:p>
          <a:p>
            <a:r>
              <a:rPr lang="en-US" sz="1800" dirty="0"/>
              <a:t>A legal procedure that transfers responsibilities for a child from the birth parents to the adoptive parents. The adoptive parent has full parental legal rights and responsibilities. </a:t>
            </a:r>
          </a:p>
          <a:p>
            <a:endParaRPr lang="en-US" dirty="0"/>
          </a:p>
        </p:txBody>
      </p:sp>
    </p:spTree>
    <p:extLst>
      <p:ext uri="{BB962C8B-B14F-4D97-AF65-F5344CB8AC3E}">
        <p14:creationId xmlns:p14="http://schemas.microsoft.com/office/powerpoint/2010/main" val="60057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6351A52-D7D3-8241-8660-B9D4BED0A5F9}"/>
              </a:ext>
            </a:extLst>
          </p:cNvPr>
          <p:cNvSpPr>
            <a:spLocks noGrp="1"/>
          </p:cNvSpPr>
          <p:nvPr>
            <p:ph type="body" idx="13"/>
          </p:nvPr>
        </p:nvSpPr>
        <p:spPr>
          <a:xfrm>
            <a:off x="114300" y="590550"/>
            <a:ext cx="6515100" cy="3657601"/>
          </a:xfrm>
        </p:spPr>
        <p:txBody>
          <a:bodyPr/>
          <a:lstStyle/>
          <a:p>
            <a:r>
              <a:rPr lang="en-US" sz="1700" dirty="0">
                <a:solidFill>
                  <a:srgbClr val="0070C0"/>
                </a:solidFill>
              </a:rPr>
              <a:t>Permanence</a:t>
            </a:r>
          </a:p>
          <a:p>
            <a:r>
              <a:rPr lang="en-US" sz="1700" dirty="0"/>
              <a:t>Permanence is the assurance of a family for a child intended to last a lifetime. Permanence assures a child of a family where he or she will be safe and nurtured. Foster parents work in teamwork with the caseworker and others to assure that a child returns to his or her home or has a timely plan for adoption or placement with extended family. </a:t>
            </a:r>
          </a:p>
          <a:p>
            <a:endParaRPr lang="en-US" sz="1700" dirty="0"/>
          </a:p>
          <a:p>
            <a:r>
              <a:rPr lang="en-US" sz="1700" dirty="0">
                <a:solidFill>
                  <a:srgbClr val="0070C0"/>
                </a:solidFill>
              </a:rPr>
              <a:t>Concurrent Planning </a:t>
            </a:r>
          </a:p>
          <a:p>
            <a:r>
              <a:rPr lang="en-US" sz="1700" dirty="0"/>
              <a:t>Planning that works toward returning the child home while simultaneously developing an alternative plan for the child. </a:t>
            </a:r>
          </a:p>
          <a:p>
            <a:endParaRPr lang="en-US" dirty="0"/>
          </a:p>
        </p:txBody>
      </p:sp>
    </p:spTree>
    <p:extLst>
      <p:ext uri="{BB962C8B-B14F-4D97-AF65-F5344CB8AC3E}">
        <p14:creationId xmlns:p14="http://schemas.microsoft.com/office/powerpoint/2010/main" val="3082702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7E5310E-C0C1-1E44-A2A5-02B607249EAB}"/>
              </a:ext>
            </a:extLst>
          </p:cNvPr>
          <p:cNvGraphicFramePr>
            <a:graphicFrameLocks noGrp="1"/>
          </p:cNvGraphicFramePr>
          <p:nvPr>
            <p:extLst>
              <p:ext uri="{D42A27DB-BD31-4B8C-83A1-F6EECF244321}">
                <p14:modId xmlns:p14="http://schemas.microsoft.com/office/powerpoint/2010/main" val="3232147219"/>
              </p:ext>
            </p:extLst>
          </p:nvPr>
        </p:nvGraphicFramePr>
        <p:xfrm>
          <a:off x="381000" y="590550"/>
          <a:ext cx="6096000" cy="39624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321855951"/>
                    </a:ext>
                  </a:extLst>
                </a:gridCol>
                <a:gridCol w="2032000">
                  <a:extLst>
                    <a:ext uri="{9D8B030D-6E8A-4147-A177-3AD203B41FA5}">
                      <a16:colId xmlns:a16="http://schemas.microsoft.com/office/drawing/2014/main" val="1500018578"/>
                    </a:ext>
                  </a:extLst>
                </a:gridCol>
                <a:gridCol w="2032000">
                  <a:extLst>
                    <a:ext uri="{9D8B030D-6E8A-4147-A177-3AD203B41FA5}">
                      <a16:colId xmlns:a16="http://schemas.microsoft.com/office/drawing/2014/main" val="1251869130"/>
                    </a:ext>
                  </a:extLst>
                </a:gridCol>
              </a:tblGrid>
              <a:tr h="600162">
                <a:tc>
                  <a:txBody>
                    <a:bodyPr/>
                    <a:lstStyle/>
                    <a:p>
                      <a:pPr algn="ctr"/>
                      <a:r>
                        <a:rPr lang="en-US" sz="2400" dirty="0">
                          <a:solidFill>
                            <a:schemeClr val="bg1"/>
                          </a:solidFill>
                        </a:rPr>
                        <a:t>Reasons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400" dirty="0">
                          <a:solidFill>
                            <a:schemeClr val="bg1"/>
                          </a:solidFill>
                        </a:rPr>
                        <a:t>Feelings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400" dirty="0">
                          <a:solidFill>
                            <a:schemeClr val="bg1"/>
                          </a:solidFill>
                        </a:rPr>
                        <a:t>Behavior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554332483"/>
                  </a:ext>
                </a:extLst>
              </a:tr>
              <a:tr h="3362238">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5116770"/>
                  </a:ext>
                </a:extLst>
              </a:tr>
            </a:tbl>
          </a:graphicData>
        </a:graphic>
      </p:graphicFrame>
    </p:spTree>
    <p:extLst>
      <p:ext uri="{BB962C8B-B14F-4D97-AF65-F5344CB8AC3E}">
        <p14:creationId xmlns:p14="http://schemas.microsoft.com/office/powerpoint/2010/main" val="2158201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4421C1-A8C1-8048-B6D0-FF892D34F2E7}"/>
              </a:ext>
            </a:extLst>
          </p:cNvPr>
          <p:cNvSpPr>
            <a:spLocks noGrp="1"/>
          </p:cNvSpPr>
          <p:nvPr>
            <p:ph type="body" idx="1"/>
          </p:nvPr>
        </p:nvSpPr>
        <p:spPr>
          <a:xfrm>
            <a:off x="685800" y="1581151"/>
            <a:ext cx="5486400" cy="2971800"/>
          </a:xfrm>
        </p:spPr>
        <p:txBody>
          <a:bodyPr/>
          <a:lstStyle/>
          <a:p>
            <a:r>
              <a:rPr lang="en-US" altLang="en-US" sz="3200" b="0" dirty="0">
                <a:solidFill>
                  <a:schemeClr val="tx1"/>
                </a:solidFill>
              </a:rPr>
              <a:t>Children, Youth, and Parents Talk About Foster Care and Adoption </a:t>
            </a:r>
          </a:p>
          <a:p>
            <a:endParaRPr lang="en-US" altLang="en-US" sz="3200" b="0" dirty="0">
              <a:solidFill>
                <a:schemeClr val="tx1"/>
              </a:solidFill>
            </a:endParaRPr>
          </a:p>
          <a:p>
            <a:endParaRPr lang="en-US" altLang="en-US" sz="3200" b="0" dirty="0">
              <a:solidFill>
                <a:schemeClr val="tx1"/>
              </a:solidFill>
            </a:endParaRPr>
          </a:p>
          <a:p>
            <a:endParaRPr lang="en-US" dirty="0"/>
          </a:p>
        </p:txBody>
      </p:sp>
      <p:sp>
        <p:nvSpPr>
          <p:cNvPr id="4" name="Text Placeholder 3">
            <a:extLst>
              <a:ext uri="{FF2B5EF4-FFF2-40B4-BE49-F238E27FC236}">
                <a16:creationId xmlns:a16="http://schemas.microsoft.com/office/drawing/2014/main" id="{215C4A88-457F-2E4B-BE4C-53DE0BD4827C}"/>
              </a:ext>
            </a:extLst>
          </p:cNvPr>
          <p:cNvSpPr>
            <a:spLocks noGrp="1"/>
          </p:cNvSpPr>
          <p:nvPr>
            <p:ph type="body" idx="13"/>
          </p:nvPr>
        </p:nvSpPr>
        <p:spPr/>
        <p:txBody>
          <a:bodyPr/>
          <a:lstStyle/>
          <a:p>
            <a:pPr algn="ctr"/>
            <a:r>
              <a:rPr lang="en-US" dirty="0">
                <a:solidFill>
                  <a:srgbClr val="0070C0"/>
                </a:solidFill>
              </a:rPr>
              <a:t>Video:</a:t>
            </a:r>
            <a:endParaRPr lang="en-US" dirty="0"/>
          </a:p>
        </p:txBody>
      </p:sp>
    </p:spTree>
    <p:extLst>
      <p:ext uri="{BB962C8B-B14F-4D97-AF65-F5344CB8AC3E}">
        <p14:creationId xmlns:p14="http://schemas.microsoft.com/office/powerpoint/2010/main" val="655185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62B4A-565D-AD48-97D9-1C86FE2D2C02}"/>
              </a:ext>
            </a:extLst>
          </p:cNvPr>
          <p:cNvSpPr>
            <a:spLocks noGrp="1"/>
          </p:cNvSpPr>
          <p:nvPr>
            <p:ph type="body" idx="13"/>
          </p:nvPr>
        </p:nvSpPr>
        <p:spPr>
          <a:xfrm>
            <a:off x="76200" y="438153"/>
            <a:ext cx="1600200" cy="1219197"/>
          </a:xfrm>
        </p:spPr>
        <p:txBody>
          <a:bodyPr/>
          <a:lstStyle/>
          <a:p>
            <a:r>
              <a:rPr lang="en-US" sz="1600" dirty="0">
                <a:solidFill>
                  <a:srgbClr val="0070C0"/>
                </a:solidFill>
              </a:rPr>
              <a:t>Let’s look at: </a:t>
            </a:r>
          </a:p>
          <a:p>
            <a:r>
              <a:rPr lang="en-US" sz="1600" dirty="0"/>
              <a:t>Handout 10 </a:t>
            </a:r>
          </a:p>
        </p:txBody>
      </p:sp>
      <p:pic>
        <p:nvPicPr>
          <p:cNvPr id="4" name="Picture 3" descr="A screenshot of a cell phone&#10;&#10;Description automatically generated">
            <a:extLst>
              <a:ext uri="{FF2B5EF4-FFF2-40B4-BE49-F238E27FC236}">
                <a16:creationId xmlns:a16="http://schemas.microsoft.com/office/drawing/2014/main" id="{1629EEBA-7081-4201-8C70-D1BDCDB4F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23850"/>
            <a:ext cx="3389041" cy="4800600"/>
          </a:xfrm>
          <a:prstGeom prst="rect">
            <a:avLst/>
          </a:prstGeom>
          <a:ln>
            <a:solidFill>
              <a:schemeClr val="tx1"/>
            </a:solidFill>
          </a:ln>
        </p:spPr>
      </p:pic>
    </p:spTree>
    <p:extLst>
      <p:ext uri="{BB962C8B-B14F-4D97-AF65-F5344CB8AC3E}">
        <p14:creationId xmlns:p14="http://schemas.microsoft.com/office/powerpoint/2010/main" val="2942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59738" y="1076325"/>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497629" y="1076324"/>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369885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r>
              <a:rPr lang="en-US" dirty="0"/>
              <a:t>Introduction of Leaders</a:t>
            </a:r>
          </a:p>
        </p:txBody>
      </p:sp>
      <p:sp>
        <p:nvSpPr>
          <p:cNvPr id="5" name="Text Placeholder 4">
            <a:extLst>
              <a:ext uri="{FF2B5EF4-FFF2-40B4-BE49-F238E27FC236}">
                <a16:creationId xmlns:a16="http://schemas.microsoft.com/office/drawing/2014/main" id="{7D7AE8C5-4966-42EA-9ECA-821E249B8620}"/>
              </a:ext>
            </a:extLst>
          </p:cNvPr>
          <p:cNvSpPr>
            <a:spLocks noGrp="1"/>
          </p:cNvSpPr>
          <p:nvPr>
            <p:ph type="body" idx="1"/>
          </p:nvPr>
        </p:nvSpPr>
        <p:spPr/>
        <p:txBody>
          <a:bodyPr/>
          <a:lstStyle/>
          <a:p>
            <a:r>
              <a:rPr lang="en-US" dirty="0">
                <a:solidFill>
                  <a:schemeClr val="tx1"/>
                </a:solidFill>
              </a:rPr>
              <a:t> </a:t>
            </a:r>
          </a:p>
        </p:txBody>
      </p:sp>
    </p:spTree>
    <p:custDataLst>
      <p:tags r:id="rId1"/>
    </p:custDataLst>
    <p:extLst>
      <p:ext uri="{BB962C8B-B14F-4D97-AF65-F5344CB8AC3E}">
        <p14:creationId xmlns:p14="http://schemas.microsoft.com/office/powerpoint/2010/main" val="3308857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321B98-96F5-4641-9130-C52993E6B3AF}"/>
              </a:ext>
            </a:extLst>
          </p:cNvPr>
          <p:cNvSpPr>
            <a:spLocks noGrp="1"/>
          </p:cNvSpPr>
          <p:nvPr>
            <p:ph type="body" idx="1"/>
          </p:nvPr>
        </p:nvSpPr>
        <p:spPr/>
        <p:txBody>
          <a:bodyPr/>
          <a:lstStyle/>
          <a:p>
            <a:pPr marL="285750" indent="-285750">
              <a:spcAft>
                <a:spcPts val="1200"/>
              </a:spcAft>
              <a:buFont typeface="Arial" panose="020B0604020202020204" pitchFamily="34" charset="0"/>
              <a:buChar char="•"/>
            </a:pPr>
            <a:r>
              <a:rPr lang="en-US" altLang="en-US" sz="2400" dirty="0">
                <a:solidFill>
                  <a:schemeClr val="tx1"/>
                </a:solidFill>
              </a:rPr>
              <a:t>Read Meeting 1 handouts – bring questions to Meeting 2.</a:t>
            </a:r>
          </a:p>
          <a:p>
            <a:pPr marL="285750" indent="-285750">
              <a:spcAft>
                <a:spcPts val="1200"/>
              </a:spcAft>
              <a:buFont typeface="Arial" panose="020B0604020202020204" pitchFamily="34" charset="0"/>
              <a:buChar char="•"/>
            </a:pPr>
            <a:r>
              <a:rPr lang="en-US" altLang="en-US" sz="2400" dirty="0">
                <a:solidFill>
                  <a:schemeClr val="tx1"/>
                </a:solidFill>
              </a:rPr>
              <a:t>Talk about partnerships.</a:t>
            </a:r>
          </a:p>
          <a:p>
            <a:pPr marL="285750" indent="-285750">
              <a:spcAft>
                <a:spcPts val="1200"/>
              </a:spcAft>
              <a:buFont typeface="Arial" panose="020B0604020202020204" pitchFamily="34" charset="0"/>
              <a:buChar char="•"/>
            </a:pPr>
            <a:r>
              <a:rPr lang="en-US" altLang="en-US" sz="2400" dirty="0">
                <a:solidFill>
                  <a:schemeClr val="tx1"/>
                </a:solidFill>
              </a:rPr>
              <a:t>Complete your Family Profile. Call with any questions.</a:t>
            </a:r>
          </a:p>
          <a:p>
            <a:endParaRPr lang="en-US" dirty="0"/>
          </a:p>
        </p:txBody>
      </p:sp>
      <p:sp>
        <p:nvSpPr>
          <p:cNvPr id="3" name="Text Placeholder 2">
            <a:extLst>
              <a:ext uri="{FF2B5EF4-FFF2-40B4-BE49-F238E27FC236}">
                <a16:creationId xmlns:a16="http://schemas.microsoft.com/office/drawing/2014/main" id="{AD8FCB6C-5F24-44AD-B843-85A6AF6B4604}"/>
              </a:ext>
            </a:extLst>
          </p:cNvPr>
          <p:cNvSpPr>
            <a:spLocks noGrp="1"/>
          </p:cNvSpPr>
          <p:nvPr>
            <p:ph type="body" idx="13"/>
          </p:nvPr>
        </p:nvSpPr>
        <p:spPr/>
        <p:txBody>
          <a:bodyPr/>
          <a:lstStyle/>
          <a:p>
            <a:pPr algn="ctr"/>
            <a:r>
              <a:rPr lang="en-US" dirty="0">
                <a:solidFill>
                  <a:srgbClr val="0070C0"/>
                </a:solidFill>
              </a:rPr>
              <a:t>Roadwork </a:t>
            </a:r>
            <a:endParaRPr lang="en-US" dirty="0"/>
          </a:p>
          <a:p>
            <a:endParaRPr lang="en-US" dirty="0"/>
          </a:p>
        </p:txBody>
      </p:sp>
    </p:spTree>
    <p:extLst>
      <p:ext uri="{BB962C8B-B14F-4D97-AF65-F5344CB8AC3E}">
        <p14:creationId xmlns:p14="http://schemas.microsoft.com/office/powerpoint/2010/main" val="279398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54B8C4-3B95-E246-99CC-BF011903A583}"/>
              </a:ext>
            </a:extLst>
          </p:cNvPr>
          <p:cNvSpPr>
            <a:spLocks noGrp="1"/>
          </p:cNvSpPr>
          <p:nvPr>
            <p:ph type="body" idx="1"/>
          </p:nvPr>
        </p:nvSpPr>
        <p:spPr/>
        <p:txBody>
          <a:bodyPr/>
          <a:lstStyle/>
          <a:p>
            <a:r>
              <a:rPr lang="en-US" sz="3600" strike="sngStrike" dirty="0">
                <a:solidFill>
                  <a:schemeClr val="tx1"/>
                </a:solidFill>
              </a:rPr>
              <a:t>Foster</a:t>
            </a:r>
            <a:r>
              <a:rPr lang="en-US" sz="3600" dirty="0">
                <a:solidFill>
                  <a:schemeClr val="tx1"/>
                </a:solidFill>
              </a:rPr>
              <a:t> </a:t>
            </a:r>
            <a:r>
              <a:rPr lang="en-US" sz="3600" dirty="0">
                <a:solidFill>
                  <a:srgbClr val="0070C0"/>
                </a:solidFill>
              </a:rPr>
              <a:t>Children</a:t>
            </a:r>
          </a:p>
          <a:p>
            <a:endParaRPr lang="en-US" sz="3600" dirty="0">
              <a:solidFill>
                <a:srgbClr val="0070C0"/>
              </a:solidFill>
            </a:endParaRPr>
          </a:p>
          <a:p>
            <a:r>
              <a:rPr lang="en-US" sz="3600" dirty="0">
                <a:solidFill>
                  <a:schemeClr val="tx1"/>
                </a:solidFill>
              </a:rPr>
              <a:t> </a:t>
            </a:r>
            <a:r>
              <a:rPr lang="en-US" sz="3600" strike="sngStrike" dirty="0">
                <a:solidFill>
                  <a:schemeClr val="tx1"/>
                </a:solidFill>
              </a:rPr>
              <a:t>Birth</a:t>
            </a:r>
            <a:r>
              <a:rPr lang="en-US" sz="3600" dirty="0">
                <a:solidFill>
                  <a:schemeClr val="tx1"/>
                </a:solidFill>
              </a:rPr>
              <a:t> </a:t>
            </a:r>
            <a:r>
              <a:rPr lang="en-US" sz="3600" dirty="0">
                <a:solidFill>
                  <a:srgbClr val="0070C0"/>
                </a:solidFill>
              </a:rPr>
              <a:t>Parents</a:t>
            </a:r>
          </a:p>
          <a:p>
            <a:endParaRPr lang="en-US" dirty="0"/>
          </a:p>
        </p:txBody>
      </p:sp>
      <p:sp>
        <p:nvSpPr>
          <p:cNvPr id="4" name="Text Placeholder 3">
            <a:extLst>
              <a:ext uri="{FF2B5EF4-FFF2-40B4-BE49-F238E27FC236}">
                <a16:creationId xmlns:a16="http://schemas.microsoft.com/office/drawing/2014/main" id="{CC3D3700-190C-644C-BAF0-A214CE61AA5F}"/>
              </a:ext>
            </a:extLst>
          </p:cNvPr>
          <p:cNvSpPr>
            <a:spLocks noGrp="1"/>
          </p:cNvSpPr>
          <p:nvPr>
            <p:ph type="body" idx="13"/>
          </p:nvPr>
        </p:nvSpPr>
        <p:spPr/>
        <p:txBody>
          <a:bodyPr/>
          <a:lstStyle/>
          <a:p>
            <a:r>
              <a:rPr lang="en-US" dirty="0">
                <a:solidFill>
                  <a:srgbClr val="0070C0"/>
                </a:solidFill>
              </a:rPr>
              <a:t>Children and Their Birth Families</a:t>
            </a:r>
            <a:endParaRPr lang="en-US" dirty="0"/>
          </a:p>
        </p:txBody>
      </p:sp>
    </p:spTree>
    <p:extLst>
      <p:ext uri="{BB962C8B-B14F-4D97-AF65-F5344CB8AC3E}">
        <p14:creationId xmlns:p14="http://schemas.microsoft.com/office/powerpoint/2010/main" val="2917499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639CAF-9953-EF48-8BFD-48C689BBEB13}"/>
              </a:ext>
            </a:extLst>
          </p:cNvPr>
          <p:cNvSpPr>
            <a:spLocks noGrp="1"/>
          </p:cNvSpPr>
          <p:nvPr>
            <p:ph type="body" idx="1"/>
          </p:nvPr>
        </p:nvSpPr>
        <p:spPr>
          <a:xfrm>
            <a:off x="114300" y="1276350"/>
            <a:ext cx="6515100" cy="3276601"/>
          </a:xfrm>
        </p:spPr>
        <p:txBody>
          <a:bodyPr/>
          <a:lstStyle/>
          <a:p>
            <a:r>
              <a:rPr lang="en-US" altLang="en-US" sz="3200" dirty="0">
                <a:solidFill>
                  <a:srgbClr val="0070C0"/>
                </a:solidFill>
              </a:rPr>
              <a:t>P</a:t>
            </a:r>
            <a:r>
              <a:rPr lang="en-US" altLang="en-US" sz="3200" dirty="0">
                <a:solidFill>
                  <a:schemeClr val="tx1"/>
                </a:solidFill>
              </a:rPr>
              <a:t>artnership</a:t>
            </a:r>
          </a:p>
          <a:p>
            <a:r>
              <a:rPr lang="en-US" altLang="en-US" sz="3200" dirty="0">
                <a:solidFill>
                  <a:srgbClr val="0070C0"/>
                </a:solidFill>
              </a:rPr>
              <a:t>I</a:t>
            </a:r>
            <a:r>
              <a:rPr lang="en-US" altLang="en-US" sz="3200" dirty="0">
                <a:solidFill>
                  <a:schemeClr val="tx1"/>
                </a:solidFill>
              </a:rPr>
              <a:t>n</a:t>
            </a:r>
            <a:endParaRPr lang="en-US" altLang="en-US" sz="3200" dirty="0"/>
          </a:p>
          <a:p>
            <a:r>
              <a:rPr lang="en-US" altLang="en-US" sz="3200" dirty="0">
                <a:solidFill>
                  <a:srgbClr val="0070C0"/>
                </a:solidFill>
              </a:rPr>
              <a:t>P</a:t>
            </a:r>
            <a:r>
              <a:rPr lang="en-US" altLang="en-US" sz="3200" dirty="0">
                <a:solidFill>
                  <a:schemeClr val="tx1"/>
                </a:solidFill>
              </a:rPr>
              <a:t>arenting Experience</a:t>
            </a:r>
          </a:p>
          <a:p>
            <a:endParaRPr lang="en-US" altLang="en-US" sz="2000" dirty="0"/>
          </a:p>
          <a:p>
            <a:r>
              <a:rPr lang="en-US" altLang="en-US" dirty="0">
                <a:solidFill>
                  <a:schemeClr val="tx1"/>
                </a:solidFill>
              </a:rPr>
              <a:t>-Brief   </a:t>
            </a:r>
          </a:p>
          <a:p>
            <a:r>
              <a:rPr lang="en-US" altLang="en-US" dirty="0">
                <a:solidFill>
                  <a:schemeClr val="tx1"/>
                </a:solidFill>
              </a:rPr>
              <a:t>-Positive   </a:t>
            </a:r>
          </a:p>
          <a:p>
            <a:r>
              <a:rPr lang="en-US" altLang="en-US" dirty="0">
                <a:solidFill>
                  <a:schemeClr val="tx1"/>
                </a:solidFill>
              </a:rPr>
              <a:t>-Related to topics discussed</a:t>
            </a:r>
          </a:p>
          <a:p>
            <a:endParaRPr lang="en-US" dirty="0"/>
          </a:p>
        </p:txBody>
      </p:sp>
      <p:sp>
        <p:nvSpPr>
          <p:cNvPr id="4" name="Text Placeholder 3">
            <a:extLst>
              <a:ext uri="{FF2B5EF4-FFF2-40B4-BE49-F238E27FC236}">
                <a16:creationId xmlns:a16="http://schemas.microsoft.com/office/drawing/2014/main" id="{1C0BC095-FB73-EE4B-953D-0A74FC219779}"/>
              </a:ext>
            </a:extLst>
          </p:cNvPr>
          <p:cNvSpPr>
            <a:spLocks noGrp="1"/>
          </p:cNvSpPr>
          <p:nvPr>
            <p:ph type="body" idx="13"/>
          </p:nvPr>
        </p:nvSpPr>
        <p:spPr/>
        <p:txBody>
          <a:bodyPr/>
          <a:lstStyle/>
          <a:p>
            <a:r>
              <a:rPr lang="en-US" sz="2000" dirty="0">
                <a:solidFill>
                  <a:srgbClr val="0070C0"/>
                </a:solidFill>
              </a:rPr>
              <a:t>At the end of every meeting, we will share a </a:t>
            </a:r>
            <a:r>
              <a:rPr lang="en-US" sz="4000" dirty="0">
                <a:solidFill>
                  <a:srgbClr val="0070C0"/>
                </a:solidFill>
              </a:rPr>
              <a:t>PIP</a:t>
            </a:r>
            <a:endParaRPr lang="en-US" sz="2000" dirty="0"/>
          </a:p>
        </p:txBody>
      </p:sp>
    </p:spTree>
    <p:extLst>
      <p:ext uri="{BB962C8B-B14F-4D97-AF65-F5344CB8AC3E}">
        <p14:creationId xmlns:p14="http://schemas.microsoft.com/office/powerpoint/2010/main" val="410989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FB239-E564-4996-B54A-38C1130BE803}"/>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116F906D-BE97-49E5-A362-5FBD233E3701}"/>
              </a:ext>
            </a:extLst>
          </p:cNvPr>
          <p:cNvSpPr>
            <a:spLocks noGrp="1"/>
          </p:cNvSpPr>
          <p:nvPr>
            <p:ph type="body" idx="13"/>
          </p:nvPr>
        </p:nvSpPr>
        <p:spPr/>
        <p:txBody>
          <a:bodyPr/>
          <a:lstStyle/>
          <a:p>
            <a:r>
              <a:rPr lang="en-US" dirty="0"/>
              <a:t>Navigation Tips</a:t>
            </a:r>
          </a:p>
        </p:txBody>
      </p:sp>
    </p:spTree>
    <p:extLst>
      <p:ext uri="{BB962C8B-B14F-4D97-AF65-F5344CB8AC3E}">
        <p14:creationId xmlns:p14="http://schemas.microsoft.com/office/powerpoint/2010/main" val="177530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86706-0CCB-4196-A5A5-8269D199F1A0}"/>
              </a:ext>
            </a:extLst>
          </p:cNvPr>
          <p:cNvSpPr>
            <a:spLocks noGrp="1"/>
          </p:cNvSpPr>
          <p:nvPr>
            <p:ph type="body" idx="1"/>
          </p:nvPr>
        </p:nvSpPr>
        <p:spPr/>
        <p:txBody>
          <a:bodyPr/>
          <a:lstStyle/>
          <a:p>
            <a:pPr marL="285750" indent="-285750">
              <a:spcBef>
                <a:spcPts val="0"/>
              </a:spcBef>
              <a:buFont typeface="Arial" panose="020B0604020202020204" pitchFamily="34" charset="0"/>
              <a:buChar char="•"/>
            </a:pPr>
            <a:r>
              <a:rPr lang="en-US" sz="2000" dirty="0">
                <a:solidFill>
                  <a:schemeClr val="tx1"/>
                </a:solidFill>
              </a:rPr>
              <a:t>Provide an organized way to decide together whether fostering, adopting or both are right for your family.</a:t>
            </a:r>
          </a:p>
          <a:p>
            <a:pPr marL="285750" indent="-285750">
              <a:spcBef>
                <a:spcPts val="0"/>
              </a:spcBef>
              <a:buFont typeface="Arial" panose="020B0604020202020204" pitchFamily="34" charset="0"/>
              <a:buChar char="•"/>
            </a:pPr>
            <a:endParaRPr lang="en-US" sz="2000" dirty="0">
              <a:solidFill>
                <a:schemeClr val="tx1"/>
              </a:solidFill>
            </a:endParaRPr>
          </a:p>
          <a:p>
            <a:pPr marL="285750" indent="-285750">
              <a:spcBef>
                <a:spcPts val="0"/>
              </a:spcBef>
              <a:buFont typeface="Arial" panose="020B0604020202020204" pitchFamily="34" charset="0"/>
              <a:buChar char="•"/>
            </a:pPr>
            <a:r>
              <a:rPr lang="en-US" sz="2000" dirty="0">
                <a:solidFill>
                  <a:schemeClr val="tx1"/>
                </a:solidFill>
              </a:rPr>
              <a:t>Help you develop skills to be successful and satisfied foster and adoptive parents</a:t>
            </a:r>
          </a:p>
          <a:p>
            <a:pPr>
              <a:spcBef>
                <a:spcPts val="0"/>
              </a:spcBef>
            </a:pPr>
            <a:endParaRPr lang="en-US" sz="2000" dirty="0">
              <a:solidFill>
                <a:schemeClr val="tx1"/>
              </a:solidFill>
            </a:endParaRPr>
          </a:p>
          <a:p>
            <a:pPr marL="285750" indent="-285750">
              <a:spcBef>
                <a:spcPts val="0"/>
              </a:spcBef>
              <a:buFont typeface="Arial" panose="020B0604020202020204" pitchFamily="34" charset="0"/>
              <a:buChar char="•"/>
            </a:pPr>
            <a:r>
              <a:rPr lang="en-US" sz="2000" dirty="0">
                <a:solidFill>
                  <a:schemeClr val="tx1"/>
                </a:solidFill>
              </a:rPr>
              <a:t>Set the stage for ongoing partnership. </a:t>
            </a:r>
          </a:p>
          <a:p>
            <a:endParaRPr lang="en-US" dirty="0"/>
          </a:p>
        </p:txBody>
      </p:sp>
      <p:sp>
        <p:nvSpPr>
          <p:cNvPr id="3" name="Text Placeholder 2">
            <a:extLst>
              <a:ext uri="{FF2B5EF4-FFF2-40B4-BE49-F238E27FC236}">
                <a16:creationId xmlns:a16="http://schemas.microsoft.com/office/drawing/2014/main" id="{C2598334-CC59-47DD-9FF5-E7CEB9CB6F93}"/>
              </a:ext>
            </a:extLst>
          </p:cNvPr>
          <p:cNvSpPr>
            <a:spLocks noGrp="1"/>
          </p:cNvSpPr>
          <p:nvPr>
            <p:ph type="body" idx="13"/>
          </p:nvPr>
        </p:nvSpPr>
        <p:spPr/>
        <p:txBody>
          <a:bodyPr/>
          <a:lstStyle/>
          <a:p>
            <a:r>
              <a:rPr lang="en-US" dirty="0"/>
              <a:t>Purpose of GPS II</a:t>
            </a:r>
          </a:p>
          <a:p>
            <a:endParaRPr lang="en-US" dirty="0"/>
          </a:p>
        </p:txBody>
      </p:sp>
    </p:spTree>
    <p:extLst>
      <p:ext uri="{BB962C8B-B14F-4D97-AF65-F5344CB8AC3E}">
        <p14:creationId xmlns:p14="http://schemas.microsoft.com/office/powerpoint/2010/main" val="412169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3973783-4E37-4BB1-AF1C-408577EDB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588" y="462123"/>
            <a:ext cx="3459611" cy="4548028"/>
          </a:xfrm>
          <a:prstGeom prst="rect">
            <a:avLst/>
          </a:prstGeom>
          <a:ln>
            <a:solidFill>
              <a:schemeClr val="tx1"/>
            </a:solidFill>
          </a:ln>
        </p:spPr>
      </p:pic>
    </p:spTree>
    <p:extLst>
      <p:ext uri="{BB962C8B-B14F-4D97-AF65-F5344CB8AC3E}">
        <p14:creationId xmlns:p14="http://schemas.microsoft.com/office/powerpoint/2010/main" val="334027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9DB7595-FAEE-4A7F-931C-2854889AC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64034"/>
            <a:ext cx="3352800" cy="4663729"/>
          </a:xfrm>
          <a:prstGeom prst="rect">
            <a:avLst/>
          </a:prstGeom>
          <a:ln>
            <a:solidFill>
              <a:schemeClr val="tx1"/>
            </a:solidFill>
          </a:ln>
        </p:spPr>
      </p:pic>
    </p:spTree>
    <p:extLst>
      <p:ext uri="{BB962C8B-B14F-4D97-AF65-F5344CB8AC3E}">
        <p14:creationId xmlns:p14="http://schemas.microsoft.com/office/powerpoint/2010/main" val="419295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AF999F-27F7-4536-83EB-C78151E1C365}"/>
              </a:ext>
            </a:extLst>
          </p:cNvPr>
          <p:cNvSpPr>
            <a:spLocks noGrp="1"/>
          </p:cNvSpPr>
          <p:nvPr>
            <p:ph type="body" idx="1"/>
          </p:nvPr>
        </p:nvSpPr>
        <p:spPr/>
        <p:txBody>
          <a:bodyPr/>
          <a:lstStyle/>
          <a:p>
            <a:r>
              <a:rPr lang="en-US" sz="2800" dirty="0">
                <a:solidFill>
                  <a:schemeClr val="tx1"/>
                </a:solidFill>
              </a:rPr>
              <a:t>1. My name is…</a:t>
            </a:r>
          </a:p>
          <a:p>
            <a:endParaRPr lang="en-US" sz="2800" dirty="0">
              <a:solidFill>
                <a:schemeClr val="tx1"/>
              </a:solidFill>
            </a:endParaRPr>
          </a:p>
          <a:p>
            <a:r>
              <a:rPr lang="en-US" sz="2800" dirty="0">
                <a:solidFill>
                  <a:schemeClr val="tx1"/>
                </a:solidFill>
              </a:rPr>
              <a:t>2. I live in…</a:t>
            </a:r>
          </a:p>
          <a:p>
            <a:endParaRPr lang="en-US" sz="2800" dirty="0">
              <a:solidFill>
                <a:schemeClr val="tx1"/>
              </a:solidFill>
            </a:endParaRPr>
          </a:p>
          <a:p>
            <a:r>
              <a:rPr lang="en-US" sz="2800" dirty="0">
                <a:solidFill>
                  <a:schemeClr val="tx1"/>
                </a:solidFill>
              </a:rPr>
              <a:t>3. I am here because…</a:t>
            </a:r>
          </a:p>
          <a:p>
            <a:endParaRPr lang="en-US" dirty="0"/>
          </a:p>
        </p:txBody>
      </p:sp>
      <p:sp>
        <p:nvSpPr>
          <p:cNvPr id="3" name="Text Placeholder 2">
            <a:extLst>
              <a:ext uri="{FF2B5EF4-FFF2-40B4-BE49-F238E27FC236}">
                <a16:creationId xmlns:a16="http://schemas.microsoft.com/office/drawing/2014/main" id="{9A111AF1-4566-48A3-BB6B-1C36554CDBF0}"/>
              </a:ext>
            </a:extLst>
          </p:cNvPr>
          <p:cNvSpPr>
            <a:spLocks noGrp="1"/>
          </p:cNvSpPr>
          <p:nvPr>
            <p:ph type="body" idx="13"/>
          </p:nvPr>
        </p:nvSpPr>
        <p:spPr/>
        <p:txBody>
          <a:bodyPr/>
          <a:lstStyle/>
          <a:p>
            <a:r>
              <a:rPr lang="en-US" dirty="0"/>
              <a:t>Introduce Yourself</a:t>
            </a:r>
          </a:p>
          <a:p>
            <a:endParaRPr lang="en-US" dirty="0"/>
          </a:p>
        </p:txBody>
      </p:sp>
    </p:spTree>
    <p:extLst>
      <p:ext uri="{BB962C8B-B14F-4D97-AF65-F5344CB8AC3E}">
        <p14:creationId xmlns:p14="http://schemas.microsoft.com/office/powerpoint/2010/main" val="627162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VER MASTER" val="Kge4UE8P"/>
  <p:tag name="ARTICULATE_DESIGN_ID_SECTION MASTER" val="77P8lO9T"/>
  <p:tag name="ARTICULATE_DESIGN_ID_CONTENT MASTER" val="SRzDWeLR"/>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24820</TotalTime>
  <Words>1024</Words>
  <Application>Microsoft Office PowerPoint</Application>
  <PresentationFormat>Custom</PresentationFormat>
  <Paragraphs>180</Paragraphs>
  <Slides>42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42</vt:i4>
      </vt:variant>
    </vt:vector>
  </HeadingPairs>
  <TitlesOfParts>
    <vt:vector size="48" baseType="lpstr">
      <vt:lpstr>Arial</vt:lpstr>
      <vt:lpstr>Calibri</vt:lpstr>
      <vt:lpstr>Verdana</vt:lpstr>
      <vt:lpstr>Cover Master</vt:lpstr>
      <vt:lpstr>Section Master</vt:lpstr>
      <vt:lpstr>Content Master</vt:lpstr>
      <vt:lpstr>Online GPS II/MAPP</vt:lpstr>
      <vt:lpstr>Meeting 1  Welcome to GPS II/MAPP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Shin, Helen (ACS Consultant)</cp:lastModifiedBy>
  <cp:revision>428</cp:revision>
  <cp:lastPrinted>2020-06-29T14:05:28Z</cp:lastPrinted>
  <dcterms:created xsi:type="dcterms:W3CDTF">2005-09-23T17:08:04Z</dcterms:created>
  <dcterms:modified xsi:type="dcterms:W3CDTF">2020-07-30T20:13:33Z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2EA143A5-853A-4231-A08B-6C0A1EFE312E</vt:lpwstr>
  </property>
  <property fmtid="{D5CDD505-2E9C-101B-9397-08002B2CF9AE}" pid="3" name="ArticulatePath">
    <vt:lpwstr>GPS II MAPP Meetings 1 - 10_021120_JD</vt:lpwstr>
  </property>
</Properties>
</file>